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colors2.xml" ContentType="application/vnd.openxmlformats-officedocument.drawingml.diagramColors+xml"/>
  <Override PartName="/ppt/diagrams/drawing2.xml" ContentType="application/vnd.ms-office.drawingml.diagramDrawing+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diagrams/drawing1.xml" ContentType="application/vnd.ms-office.drawingml.diagramDrawing+xml"/>
  <Override PartName="/ppt/diagrams/quickStyle2.xml" ContentType="application/vnd.openxmlformats-officedocument.drawingml.diagramStyl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diagrams/quickStyle1.xml" ContentType="application/vnd.openxmlformats-officedocument.drawingml.diagramStyle+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layout1.xml" ContentType="application/vnd.openxmlformats-officedocument.drawingml.diagramLayout+xml"/>
  <Override PartName="/ppt/diagrams/data2.xml" ContentType="application/vnd.openxmlformats-officedocument.drawingml.diagramData+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5" r:id="rId3"/>
    <p:sldId id="261" r:id="rId4"/>
    <p:sldId id="262" r:id="rId5"/>
    <p:sldId id="257" r:id="rId6"/>
    <p:sldId id="259" r:id="rId7"/>
    <p:sldId id="260" r:id="rId8"/>
    <p:sldId id="264" r:id="rId9"/>
    <p:sldId id="263" r:id="rId10"/>
    <p:sldId id="258" r:id="rId1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60D8FE"/>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04" d="100"/>
          <a:sy n="104" d="100"/>
        </p:scale>
        <p:origin x="-174" y="-8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DB0E8CC-CACF-4834-B59E-413335B258FE}" type="doc">
      <dgm:prSet loTypeId="urn:microsoft.com/office/officeart/2005/8/layout/hList9" loCatId="list" qsTypeId="urn:microsoft.com/office/officeart/2005/8/quickstyle/simple1" qsCatId="simple" csTypeId="urn:microsoft.com/office/officeart/2005/8/colors/colorful3" csCatId="colorful" phldr="1"/>
      <dgm:spPr/>
      <dgm:t>
        <a:bodyPr/>
        <a:lstStyle/>
        <a:p>
          <a:endParaRPr lang="en-US"/>
        </a:p>
      </dgm:t>
    </dgm:pt>
    <dgm:pt modelId="{9D9E1D0D-02C0-4FCD-A427-504090F5DA2B}">
      <dgm:prSet/>
      <dgm:spPr/>
      <dgm:t>
        <a:bodyPr/>
        <a:lstStyle/>
        <a:p>
          <a:pPr rtl="0"/>
          <a:r>
            <a:rPr lang="en-US" dirty="0" smtClean="0"/>
            <a:t>Advantages: </a:t>
          </a:r>
          <a:endParaRPr lang="en-US" dirty="0"/>
        </a:p>
      </dgm:t>
    </dgm:pt>
    <dgm:pt modelId="{96D59401-4CE9-4A7A-9187-7AF29F8BFB8D}" type="parTrans" cxnId="{4D8AB3BD-220A-4B3C-8EBF-5E0AFE58F9CF}">
      <dgm:prSet/>
      <dgm:spPr/>
      <dgm:t>
        <a:bodyPr/>
        <a:lstStyle/>
        <a:p>
          <a:endParaRPr lang="en-US"/>
        </a:p>
      </dgm:t>
    </dgm:pt>
    <dgm:pt modelId="{75831AEF-6B89-48F6-BB74-B6A5155B4351}" type="sibTrans" cxnId="{4D8AB3BD-220A-4B3C-8EBF-5E0AFE58F9CF}">
      <dgm:prSet/>
      <dgm:spPr/>
      <dgm:t>
        <a:bodyPr/>
        <a:lstStyle/>
        <a:p>
          <a:endParaRPr lang="en-US"/>
        </a:p>
      </dgm:t>
    </dgm:pt>
    <dgm:pt modelId="{77DBC13E-C0BE-432A-A6BA-E2DBBEC03959}">
      <dgm:prSet/>
      <dgm:spPr/>
      <dgm:t>
        <a:bodyPr/>
        <a:lstStyle/>
        <a:p>
          <a:pPr rtl="0"/>
          <a:r>
            <a:rPr lang="en-US" dirty="0" smtClean="0"/>
            <a:t>Can be performed without much research</a:t>
          </a:r>
          <a:endParaRPr lang="en-US" dirty="0"/>
        </a:p>
      </dgm:t>
    </dgm:pt>
    <dgm:pt modelId="{5488C968-BD1F-4379-851B-6EE3BFB12468}" type="parTrans" cxnId="{ECCD38EE-14B1-4D96-996C-3AAB7B632290}">
      <dgm:prSet/>
      <dgm:spPr/>
      <dgm:t>
        <a:bodyPr/>
        <a:lstStyle/>
        <a:p>
          <a:endParaRPr lang="en-US"/>
        </a:p>
      </dgm:t>
    </dgm:pt>
    <dgm:pt modelId="{5CDCE0AD-1438-40A7-BDEE-39D7E813EEA6}" type="sibTrans" cxnId="{ECCD38EE-14B1-4D96-996C-3AAB7B632290}">
      <dgm:prSet/>
      <dgm:spPr/>
      <dgm:t>
        <a:bodyPr/>
        <a:lstStyle/>
        <a:p>
          <a:endParaRPr lang="en-US"/>
        </a:p>
      </dgm:t>
    </dgm:pt>
    <dgm:pt modelId="{E8535424-3FA8-488F-8910-B2566DB96456}">
      <dgm:prSet/>
      <dgm:spPr/>
      <dgm:t>
        <a:bodyPr/>
        <a:lstStyle/>
        <a:p>
          <a:pPr rtl="0"/>
          <a:r>
            <a:rPr lang="en-US" dirty="0" smtClean="0"/>
            <a:t>Emphasizes value of literature apart from its context (makes it timeless)</a:t>
          </a:r>
          <a:endParaRPr lang="en-US" dirty="0"/>
        </a:p>
      </dgm:t>
    </dgm:pt>
    <dgm:pt modelId="{37234460-EAB4-4F9E-BFF6-ED7921C4A3BC}" type="parTrans" cxnId="{8E35C9F5-D4E3-4CC7-8BA7-D1ABA950D1A2}">
      <dgm:prSet/>
      <dgm:spPr/>
      <dgm:t>
        <a:bodyPr/>
        <a:lstStyle/>
        <a:p>
          <a:endParaRPr lang="en-US"/>
        </a:p>
      </dgm:t>
    </dgm:pt>
    <dgm:pt modelId="{12858559-C1B1-46FA-839B-40751E444DDA}" type="sibTrans" cxnId="{8E35C9F5-D4E3-4CC7-8BA7-D1ABA950D1A2}">
      <dgm:prSet/>
      <dgm:spPr/>
      <dgm:t>
        <a:bodyPr/>
        <a:lstStyle/>
        <a:p>
          <a:endParaRPr lang="en-US"/>
        </a:p>
      </dgm:t>
    </dgm:pt>
    <dgm:pt modelId="{55311BD1-EBBA-4E45-B46B-5A73D6C3DFC3}">
      <dgm:prSet/>
      <dgm:spPr/>
      <dgm:t>
        <a:bodyPr/>
        <a:lstStyle/>
        <a:p>
          <a:pPr rtl="0"/>
          <a:r>
            <a:rPr lang="en-US" dirty="0" smtClean="0"/>
            <a:t>Virtually all critical approaches must begin here</a:t>
          </a:r>
          <a:endParaRPr lang="en-US" dirty="0"/>
        </a:p>
      </dgm:t>
    </dgm:pt>
    <dgm:pt modelId="{8A7F126E-FF18-4D79-8772-AAAA2C324728}" type="parTrans" cxnId="{64FBCC6C-AE67-4E1B-9724-883583CAFBF7}">
      <dgm:prSet/>
      <dgm:spPr/>
      <dgm:t>
        <a:bodyPr/>
        <a:lstStyle/>
        <a:p>
          <a:endParaRPr lang="en-US"/>
        </a:p>
      </dgm:t>
    </dgm:pt>
    <dgm:pt modelId="{29FEF381-7BE0-48C4-9DF4-A1F5FC44DD26}" type="sibTrans" cxnId="{64FBCC6C-AE67-4E1B-9724-883583CAFBF7}">
      <dgm:prSet/>
      <dgm:spPr/>
      <dgm:t>
        <a:bodyPr/>
        <a:lstStyle/>
        <a:p>
          <a:endParaRPr lang="en-US"/>
        </a:p>
      </dgm:t>
    </dgm:pt>
    <dgm:pt modelId="{37ADBFF7-6A39-41CA-ADAA-2123527E7475}" type="pres">
      <dgm:prSet presAssocID="{0DB0E8CC-CACF-4834-B59E-413335B258FE}" presName="list" presStyleCnt="0">
        <dgm:presLayoutVars>
          <dgm:dir/>
          <dgm:animLvl val="lvl"/>
        </dgm:presLayoutVars>
      </dgm:prSet>
      <dgm:spPr/>
      <dgm:t>
        <a:bodyPr/>
        <a:lstStyle/>
        <a:p>
          <a:endParaRPr lang="en-US"/>
        </a:p>
      </dgm:t>
    </dgm:pt>
    <dgm:pt modelId="{6CB3A207-2B2C-4A8E-A933-93066E4AC561}" type="pres">
      <dgm:prSet presAssocID="{9D9E1D0D-02C0-4FCD-A427-504090F5DA2B}" presName="posSpace" presStyleCnt="0"/>
      <dgm:spPr/>
    </dgm:pt>
    <dgm:pt modelId="{CF1611EB-B7A4-4ED4-8FA6-10F61D3D4313}" type="pres">
      <dgm:prSet presAssocID="{9D9E1D0D-02C0-4FCD-A427-504090F5DA2B}" presName="vertFlow" presStyleCnt="0"/>
      <dgm:spPr/>
    </dgm:pt>
    <dgm:pt modelId="{F30F19D2-6471-402A-BAA7-C79689B5BE4F}" type="pres">
      <dgm:prSet presAssocID="{9D9E1D0D-02C0-4FCD-A427-504090F5DA2B}" presName="topSpace" presStyleCnt="0"/>
      <dgm:spPr/>
    </dgm:pt>
    <dgm:pt modelId="{402FA661-CF56-4CE4-94AB-643971A1FEB5}" type="pres">
      <dgm:prSet presAssocID="{9D9E1D0D-02C0-4FCD-A427-504090F5DA2B}" presName="firstComp" presStyleCnt="0"/>
      <dgm:spPr/>
    </dgm:pt>
    <dgm:pt modelId="{A82C8EC2-343E-4D04-92E7-1AE4304BFDB8}" type="pres">
      <dgm:prSet presAssocID="{9D9E1D0D-02C0-4FCD-A427-504090F5DA2B}" presName="firstChild" presStyleLbl="bgAccFollowNode1" presStyleIdx="0" presStyleCnt="3" custLinFactX="-25620" custLinFactNeighborX="-100000" custLinFactNeighborY="11491"/>
      <dgm:spPr/>
      <dgm:t>
        <a:bodyPr/>
        <a:lstStyle/>
        <a:p>
          <a:endParaRPr lang="en-US"/>
        </a:p>
      </dgm:t>
    </dgm:pt>
    <dgm:pt modelId="{0213D56E-E9F8-4A50-8099-27C5B247F3DC}" type="pres">
      <dgm:prSet presAssocID="{9D9E1D0D-02C0-4FCD-A427-504090F5DA2B}" presName="firstChildTx" presStyleLbl="bgAccFollowNode1" presStyleIdx="0" presStyleCnt="3">
        <dgm:presLayoutVars>
          <dgm:bulletEnabled val="1"/>
        </dgm:presLayoutVars>
      </dgm:prSet>
      <dgm:spPr/>
      <dgm:t>
        <a:bodyPr/>
        <a:lstStyle/>
        <a:p>
          <a:endParaRPr lang="en-US"/>
        </a:p>
      </dgm:t>
    </dgm:pt>
    <dgm:pt modelId="{A3F4CEA8-BFCB-4220-BD2C-1E97F9D0AFED}" type="pres">
      <dgm:prSet presAssocID="{E8535424-3FA8-488F-8910-B2566DB96456}" presName="comp" presStyleCnt="0"/>
      <dgm:spPr/>
    </dgm:pt>
    <dgm:pt modelId="{88D68D8C-8038-4BA7-B324-C00284E89ED7}" type="pres">
      <dgm:prSet presAssocID="{E8535424-3FA8-488F-8910-B2566DB96456}" presName="child" presStyleLbl="bgAccFollowNode1" presStyleIdx="1" presStyleCnt="3" custLinFactX="-25620" custLinFactNeighborX="-100000" custLinFactNeighborY="3109"/>
      <dgm:spPr/>
      <dgm:t>
        <a:bodyPr/>
        <a:lstStyle/>
        <a:p>
          <a:endParaRPr lang="en-US"/>
        </a:p>
      </dgm:t>
    </dgm:pt>
    <dgm:pt modelId="{FC571105-4975-48F9-B47B-4CE7710C4C90}" type="pres">
      <dgm:prSet presAssocID="{E8535424-3FA8-488F-8910-B2566DB96456}" presName="childTx" presStyleLbl="bgAccFollowNode1" presStyleIdx="1" presStyleCnt="3">
        <dgm:presLayoutVars>
          <dgm:bulletEnabled val="1"/>
        </dgm:presLayoutVars>
      </dgm:prSet>
      <dgm:spPr/>
      <dgm:t>
        <a:bodyPr/>
        <a:lstStyle/>
        <a:p>
          <a:endParaRPr lang="en-US"/>
        </a:p>
      </dgm:t>
    </dgm:pt>
    <dgm:pt modelId="{33566474-16BA-417F-86AF-43A6858628FB}" type="pres">
      <dgm:prSet presAssocID="{55311BD1-EBBA-4E45-B46B-5A73D6C3DFC3}" presName="comp" presStyleCnt="0"/>
      <dgm:spPr/>
    </dgm:pt>
    <dgm:pt modelId="{9A996D7B-9D83-45EF-ACDC-FEB6674E356D}" type="pres">
      <dgm:prSet presAssocID="{55311BD1-EBBA-4E45-B46B-5A73D6C3DFC3}" presName="child" presStyleLbl="bgAccFollowNode1" presStyleIdx="2" presStyleCnt="3" custLinFactX="-25620" custLinFactNeighborX="-100000" custLinFactNeighborY="-5273"/>
      <dgm:spPr/>
      <dgm:t>
        <a:bodyPr/>
        <a:lstStyle/>
        <a:p>
          <a:endParaRPr lang="en-US"/>
        </a:p>
      </dgm:t>
    </dgm:pt>
    <dgm:pt modelId="{79B28F40-B778-4436-8EBA-60231A270BA8}" type="pres">
      <dgm:prSet presAssocID="{55311BD1-EBBA-4E45-B46B-5A73D6C3DFC3}" presName="childTx" presStyleLbl="bgAccFollowNode1" presStyleIdx="2" presStyleCnt="3">
        <dgm:presLayoutVars>
          <dgm:bulletEnabled val="1"/>
        </dgm:presLayoutVars>
      </dgm:prSet>
      <dgm:spPr/>
      <dgm:t>
        <a:bodyPr/>
        <a:lstStyle/>
        <a:p>
          <a:endParaRPr lang="en-US"/>
        </a:p>
      </dgm:t>
    </dgm:pt>
    <dgm:pt modelId="{3689060E-E48C-4185-A6AA-ED74CD5A8C1E}" type="pres">
      <dgm:prSet presAssocID="{9D9E1D0D-02C0-4FCD-A427-504090F5DA2B}" presName="negSpace" presStyleCnt="0"/>
      <dgm:spPr/>
    </dgm:pt>
    <dgm:pt modelId="{D5A58E1C-2026-438E-99DE-8F1F4C7CB32B}" type="pres">
      <dgm:prSet presAssocID="{9D9E1D0D-02C0-4FCD-A427-504090F5DA2B}" presName="circle" presStyleLbl="node1" presStyleIdx="0" presStyleCnt="1" custLinFactNeighborX="-77034" custLinFactNeighborY="-64"/>
      <dgm:spPr/>
      <dgm:t>
        <a:bodyPr/>
        <a:lstStyle/>
        <a:p>
          <a:endParaRPr lang="en-US"/>
        </a:p>
      </dgm:t>
    </dgm:pt>
  </dgm:ptLst>
  <dgm:cxnLst>
    <dgm:cxn modelId="{A843DAE9-A344-4A74-8F08-A743B52D4997}" type="presOf" srcId="{E8535424-3FA8-488F-8910-B2566DB96456}" destId="{88D68D8C-8038-4BA7-B324-C00284E89ED7}" srcOrd="0" destOrd="0" presId="urn:microsoft.com/office/officeart/2005/8/layout/hList9"/>
    <dgm:cxn modelId="{1C6EA2A0-2FC6-4A85-95AE-E9AC04E25CC8}" type="presOf" srcId="{77DBC13E-C0BE-432A-A6BA-E2DBBEC03959}" destId="{A82C8EC2-343E-4D04-92E7-1AE4304BFDB8}" srcOrd="0" destOrd="0" presId="urn:microsoft.com/office/officeart/2005/8/layout/hList9"/>
    <dgm:cxn modelId="{836FA3F6-7209-4E8E-AABC-F123B96628F1}" type="presOf" srcId="{9D9E1D0D-02C0-4FCD-A427-504090F5DA2B}" destId="{D5A58E1C-2026-438E-99DE-8F1F4C7CB32B}" srcOrd="0" destOrd="0" presId="urn:microsoft.com/office/officeart/2005/8/layout/hList9"/>
    <dgm:cxn modelId="{49849286-A57C-414A-AE59-9A7D84AE31BA}" type="presOf" srcId="{0DB0E8CC-CACF-4834-B59E-413335B258FE}" destId="{37ADBFF7-6A39-41CA-ADAA-2123527E7475}" srcOrd="0" destOrd="0" presId="urn:microsoft.com/office/officeart/2005/8/layout/hList9"/>
    <dgm:cxn modelId="{8E35C9F5-D4E3-4CC7-8BA7-D1ABA950D1A2}" srcId="{9D9E1D0D-02C0-4FCD-A427-504090F5DA2B}" destId="{E8535424-3FA8-488F-8910-B2566DB96456}" srcOrd="1" destOrd="0" parTransId="{37234460-EAB4-4F9E-BFF6-ED7921C4A3BC}" sibTransId="{12858559-C1B1-46FA-839B-40751E444DDA}"/>
    <dgm:cxn modelId="{6930C60B-7FB6-4A47-ADA5-221EE1FAEF56}" type="presOf" srcId="{E8535424-3FA8-488F-8910-B2566DB96456}" destId="{FC571105-4975-48F9-B47B-4CE7710C4C90}" srcOrd="1" destOrd="0" presId="urn:microsoft.com/office/officeart/2005/8/layout/hList9"/>
    <dgm:cxn modelId="{FEA0F232-DCDF-443D-AC85-D27DA21CB998}" type="presOf" srcId="{55311BD1-EBBA-4E45-B46B-5A73D6C3DFC3}" destId="{79B28F40-B778-4436-8EBA-60231A270BA8}" srcOrd="1" destOrd="0" presId="urn:microsoft.com/office/officeart/2005/8/layout/hList9"/>
    <dgm:cxn modelId="{8DD78FAE-6344-49E7-9A28-C32C87E281AE}" type="presOf" srcId="{77DBC13E-C0BE-432A-A6BA-E2DBBEC03959}" destId="{0213D56E-E9F8-4A50-8099-27C5B247F3DC}" srcOrd="1" destOrd="0" presId="urn:microsoft.com/office/officeart/2005/8/layout/hList9"/>
    <dgm:cxn modelId="{64FBCC6C-AE67-4E1B-9724-883583CAFBF7}" srcId="{9D9E1D0D-02C0-4FCD-A427-504090F5DA2B}" destId="{55311BD1-EBBA-4E45-B46B-5A73D6C3DFC3}" srcOrd="2" destOrd="0" parTransId="{8A7F126E-FF18-4D79-8772-AAAA2C324728}" sibTransId="{29FEF381-7BE0-48C4-9DF4-A1F5FC44DD26}"/>
    <dgm:cxn modelId="{ECCD38EE-14B1-4D96-996C-3AAB7B632290}" srcId="{9D9E1D0D-02C0-4FCD-A427-504090F5DA2B}" destId="{77DBC13E-C0BE-432A-A6BA-E2DBBEC03959}" srcOrd="0" destOrd="0" parTransId="{5488C968-BD1F-4379-851B-6EE3BFB12468}" sibTransId="{5CDCE0AD-1438-40A7-BDEE-39D7E813EEA6}"/>
    <dgm:cxn modelId="{41979EFC-662D-4AAD-BA4A-FED5003CB429}" type="presOf" srcId="{55311BD1-EBBA-4E45-B46B-5A73D6C3DFC3}" destId="{9A996D7B-9D83-45EF-ACDC-FEB6674E356D}" srcOrd="0" destOrd="0" presId="urn:microsoft.com/office/officeart/2005/8/layout/hList9"/>
    <dgm:cxn modelId="{4D8AB3BD-220A-4B3C-8EBF-5E0AFE58F9CF}" srcId="{0DB0E8CC-CACF-4834-B59E-413335B258FE}" destId="{9D9E1D0D-02C0-4FCD-A427-504090F5DA2B}" srcOrd="0" destOrd="0" parTransId="{96D59401-4CE9-4A7A-9187-7AF29F8BFB8D}" sibTransId="{75831AEF-6B89-48F6-BB74-B6A5155B4351}"/>
    <dgm:cxn modelId="{7B796D1B-9F9B-4A20-8C58-1F1F574D4E5D}" type="presParOf" srcId="{37ADBFF7-6A39-41CA-ADAA-2123527E7475}" destId="{6CB3A207-2B2C-4A8E-A933-93066E4AC561}" srcOrd="0" destOrd="0" presId="urn:microsoft.com/office/officeart/2005/8/layout/hList9"/>
    <dgm:cxn modelId="{8251FFD5-345A-4E7C-81BC-7DC75C7C6CAE}" type="presParOf" srcId="{37ADBFF7-6A39-41CA-ADAA-2123527E7475}" destId="{CF1611EB-B7A4-4ED4-8FA6-10F61D3D4313}" srcOrd="1" destOrd="0" presId="urn:microsoft.com/office/officeart/2005/8/layout/hList9"/>
    <dgm:cxn modelId="{6ACCC3AE-1C8A-4689-AD9F-925CEB379FEB}" type="presParOf" srcId="{CF1611EB-B7A4-4ED4-8FA6-10F61D3D4313}" destId="{F30F19D2-6471-402A-BAA7-C79689B5BE4F}" srcOrd="0" destOrd="0" presId="urn:microsoft.com/office/officeart/2005/8/layout/hList9"/>
    <dgm:cxn modelId="{FE10E566-2F78-4656-BB28-C0124FBF5D45}" type="presParOf" srcId="{CF1611EB-B7A4-4ED4-8FA6-10F61D3D4313}" destId="{402FA661-CF56-4CE4-94AB-643971A1FEB5}" srcOrd="1" destOrd="0" presId="urn:microsoft.com/office/officeart/2005/8/layout/hList9"/>
    <dgm:cxn modelId="{F4FFF748-811C-4A09-BCDE-E70DE15ED37D}" type="presParOf" srcId="{402FA661-CF56-4CE4-94AB-643971A1FEB5}" destId="{A82C8EC2-343E-4D04-92E7-1AE4304BFDB8}" srcOrd="0" destOrd="0" presId="urn:microsoft.com/office/officeart/2005/8/layout/hList9"/>
    <dgm:cxn modelId="{8D2C2242-B384-49ED-9F3F-26EFEB5418F4}" type="presParOf" srcId="{402FA661-CF56-4CE4-94AB-643971A1FEB5}" destId="{0213D56E-E9F8-4A50-8099-27C5B247F3DC}" srcOrd="1" destOrd="0" presId="urn:microsoft.com/office/officeart/2005/8/layout/hList9"/>
    <dgm:cxn modelId="{6E5060A5-8148-42E2-B1FA-551348153100}" type="presParOf" srcId="{CF1611EB-B7A4-4ED4-8FA6-10F61D3D4313}" destId="{A3F4CEA8-BFCB-4220-BD2C-1E97F9D0AFED}" srcOrd="2" destOrd="0" presId="urn:microsoft.com/office/officeart/2005/8/layout/hList9"/>
    <dgm:cxn modelId="{9EB7A0EB-EDB4-4E0D-B452-F1829FAA9E58}" type="presParOf" srcId="{A3F4CEA8-BFCB-4220-BD2C-1E97F9D0AFED}" destId="{88D68D8C-8038-4BA7-B324-C00284E89ED7}" srcOrd="0" destOrd="0" presId="urn:microsoft.com/office/officeart/2005/8/layout/hList9"/>
    <dgm:cxn modelId="{68A47A99-63A3-4F67-9F98-6D8BC1DD2C6B}" type="presParOf" srcId="{A3F4CEA8-BFCB-4220-BD2C-1E97F9D0AFED}" destId="{FC571105-4975-48F9-B47B-4CE7710C4C90}" srcOrd="1" destOrd="0" presId="urn:microsoft.com/office/officeart/2005/8/layout/hList9"/>
    <dgm:cxn modelId="{873F96C8-B440-4690-A13D-8893C091352F}" type="presParOf" srcId="{CF1611EB-B7A4-4ED4-8FA6-10F61D3D4313}" destId="{33566474-16BA-417F-86AF-43A6858628FB}" srcOrd="3" destOrd="0" presId="urn:microsoft.com/office/officeart/2005/8/layout/hList9"/>
    <dgm:cxn modelId="{915CEC7D-51A6-4CAF-AFC2-95A6C5E4F092}" type="presParOf" srcId="{33566474-16BA-417F-86AF-43A6858628FB}" destId="{9A996D7B-9D83-45EF-ACDC-FEB6674E356D}" srcOrd="0" destOrd="0" presId="urn:microsoft.com/office/officeart/2005/8/layout/hList9"/>
    <dgm:cxn modelId="{3EF3C5FB-E515-4038-AD04-9967C61CE9C3}" type="presParOf" srcId="{33566474-16BA-417F-86AF-43A6858628FB}" destId="{79B28F40-B778-4436-8EBA-60231A270BA8}" srcOrd="1" destOrd="0" presId="urn:microsoft.com/office/officeart/2005/8/layout/hList9"/>
    <dgm:cxn modelId="{DD8D24EE-B336-412D-B714-11BDFD34E4F2}" type="presParOf" srcId="{37ADBFF7-6A39-41CA-ADAA-2123527E7475}" destId="{3689060E-E48C-4185-A6AA-ED74CD5A8C1E}" srcOrd="2" destOrd="0" presId="urn:microsoft.com/office/officeart/2005/8/layout/hList9"/>
    <dgm:cxn modelId="{AD1CCF55-E606-4ABB-99FC-0DB871A4EA99}" type="presParOf" srcId="{37ADBFF7-6A39-41CA-ADAA-2123527E7475}" destId="{D5A58E1C-2026-438E-99DE-8F1F4C7CB32B}" srcOrd="3" destOrd="0" presId="urn:microsoft.com/office/officeart/2005/8/layout/hList9"/>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6D649422-1346-4A65-B429-4FEB116AF59E}" type="doc">
      <dgm:prSet loTypeId="urn:microsoft.com/office/officeart/2005/8/layout/hList9" loCatId="list" qsTypeId="urn:microsoft.com/office/officeart/2005/8/quickstyle/simple1" qsCatId="simple" csTypeId="urn:microsoft.com/office/officeart/2005/8/colors/colorful3" csCatId="colorful" phldr="1"/>
      <dgm:spPr/>
      <dgm:t>
        <a:bodyPr/>
        <a:lstStyle/>
        <a:p>
          <a:endParaRPr lang="en-US"/>
        </a:p>
      </dgm:t>
    </dgm:pt>
    <dgm:pt modelId="{C3B5C909-0D79-49F9-B5C1-832BB68549EB}">
      <dgm:prSet/>
      <dgm:spPr/>
      <dgm:t>
        <a:bodyPr/>
        <a:lstStyle/>
        <a:p>
          <a:pPr rtl="0"/>
          <a:r>
            <a:rPr lang="en-US" dirty="0" smtClean="0"/>
            <a:t>Disadvantages:</a:t>
          </a:r>
          <a:endParaRPr lang="en-US" dirty="0"/>
        </a:p>
      </dgm:t>
    </dgm:pt>
    <dgm:pt modelId="{54709971-F1CC-403F-AAFC-CB1885A9E076}" type="parTrans" cxnId="{DBA790D6-1082-4E06-8295-9048F8135EBA}">
      <dgm:prSet/>
      <dgm:spPr/>
      <dgm:t>
        <a:bodyPr/>
        <a:lstStyle/>
        <a:p>
          <a:endParaRPr lang="en-US"/>
        </a:p>
      </dgm:t>
    </dgm:pt>
    <dgm:pt modelId="{378C7CBC-E081-481D-8051-FF7F8C96930A}" type="sibTrans" cxnId="{DBA790D6-1082-4E06-8295-9048F8135EBA}">
      <dgm:prSet/>
      <dgm:spPr/>
      <dgm:t>
        <a:bodyPr/>
        <a:lstStyle/>
        <a:p>
          <a:endParaRPr lang="en-US"/>
        </a:p>
      </dgm:t>
    </dgm:pt>
    <dgm:pt modelId="{129887E8-F6E1-448D-A07B-D8E38139338D}">
      <dgm:prSet custT="1"/>
      <dgm:spPr/>
      <dgm:t>
        <a:bodyPr/>
        <a:lstStyle/>
        <a:p>
          <a:pPr rtl="0"/>
          <a:r>
            <a:rPr lang="en-US" sz="1600" dirty="0" smtClean="0"/>
            <a:t>- Text is seen in isolation</a:t>
          </a:r>
          <a:endParaRPr lang="en-US" sz="1600" dirty="0"/>
        </a:p>
      </dgm:t>
    </dgm:pt>
    <dgm:pt modelId="{AEF1106A-4B5D-458A-89A4-D74E27EB407E}" type="parTrans" cxnId="{DFC3C1C8-AFA2-4D2C-BF28-D1497DCDA481}">
      <dgm:prSet/>
      <dgm:spPr/>
      <dgm:t>
        <a:bodyPr/>
        <a:lstStyle/>
        <a:p>
          <a:endParaRPr lang="en-US"/>
        </a:p>
      </dgm:t>
    </dgm:pt>
    <dgm:pt modelId="{0B3DF2E9-867E-415A-8999-B0B8816F7616}" type="sibTrans" cxnId="{DFC3C1C8-AFA2-4D2C-BF28-D1497DCDA481}">
      <dgm:prSet/>
      <dgm:spPr/>
      <dgm:t>
        <a:bodyPr/>
        <a:lstStyle/>
        <a:p>
          <a:endParaRPr lang="en-US"/>
        </a:p>
      </dgm:t>
    </dgm:pt>
    <dgm:pt modelId="{D42B02B5-3025-4D9E-B660-FF53258E1EE6}">
      <dgm:prSet custT="1"/>
      <dgm:spPr/>
      <dgm:t>
        <a:bodyPr/>
        <a:lstStyle/>
        <a:p>
          <a:pPr rtl="0"/>
          <a:r>
            <a:rPr lang="en-US" sz="1600" dirty="0" smtClean="0"/>
            <a:t>- Ignores context</a:t>
          </a:r>
          <a:endParaRPr lang="en-US" sz="1600" dirty="0"/>
        </a:p>
      </dgm:t>
    </dgm:pt>
    <dgm:pt modelId="{250102B3-55A2-4939-BC13-1611B23EDCB7}" type="parTrans" cxnId="{7C580BC9-D5CB-48CF-A4A9-473409817BCB}">
      <dgm:prSet/>
      <dgm:spPr/>
      <dgm:t>
        <a:bodyPr/>
        <a:lstStyle/>
        <a:p>
          <a:endParaRPr lang="en-US"/>
        </a:p>
      </dgm:t>
    </dgm:pt>
    <dgm:pt modelId="{3C000725-FE9C-4E89-BD89-A6F267270799}" type="sibTrans" cxnId="{7C580BC9-D5CB-48CF-A4A9-473409817BCB}">
      <dgm:prSet/>
      <dgm:spPr/>
      <dgm:t>
        <a:bodyPr/>
        <a:lstStyle/>
        <a:p>
          <a:endParaRPr lang="en-US"/>
        </a:p>
      </dgm:t>
    </dgm:pt>
    <dgm:pt modelId="{2D8867DF-8930-4D1C-A5B9-B4418324A742}">
      <dgm:prSet custT="1"/>
      <dgm:spPr/>
      <dgm:t>
        <a:bodyPr/>
        <a:lstStyle/>
        <a:p>
          <a:pPr rtl="0"/>
          <a:r>
            <a:rPr lang="en-US" sz="1600" dirty="0" smtClean="0"/>
            <a:t>- Reduces literature to little more than a collection of rhetorical devices</a:t>
          </a:r>
          <a:endParaRPr lang="en-US" sz="1600" dirty="0"/>
        </a:p>
      </dgm:t>
    </dgm:pt>
    <dgm:pt modelId="{64D7B821-104F-46B2-8629-5E23B7DD214A}" type="parTrans" cxnId="{D4A8C979-7289-479A-A564-54CD81C5317C}">
      <dgm:prSet/>
      <dgm:spPr/>
      <dgm:t>
        <a:bodyPr/>
        <a:lstStyle/>
        <a:p>
          <a:endParaRPr lang="en-US"/>
        </a:p>
      </dgm:t>
    </dgm:pt>
    <dgm:pt modelId="{BF70C7AF-5D7D-441C-8BF7-D455FF766543}" type="sibTrans" cxnId="{D4A8C979-7289-479A-A564-54CD81C5317C}">
      <dgm:prSet/>
      <dgm:spPr/>
      <dgm:t>
        <a:bodyPr/>
        <a:lstStyle/>
        <a:p>
          <a:endParaRPr lang="en-US"/>
        </a:p>
      </dgm:t>
    </dgm:pt>
    <dgm:pt modelId="{6D3F68DA-0275-4913-8FEE-E9015201053E}" type="pres">
      <dgm:prSet presAssocID="{6D649422-1346-4A65-B429-4FEB116AF59E}" presName="list" presStyleCnt="0">
        <dgm:presLayoutVars>
          <dgm:dir/>
          <dgm:animLvl val="lvl"/>
        </dgm:presLayoutVars>
      </dgm:prSet>
      <dgm:spPr/>
      <dgm:t>
        <a:bodyPr/>
        <a:lstStyle/>
        <a:p>
          <a:endParaRPr lang="en-US"/>
        </a:p>
      </dgm:t>
    </dgm:pt>
    <dgm:pt modelId="{A1CAFD8C-66DB-4E52-867D-4BCC01516616}" type="pres">
      <dgm:prSet presAssocID="{C3B5C909-0D79-49F9-B5C1-832BB68549EB}" presName="posSpace" presStyleCnt="0"/>
      <dgm:spPr/>
    </dgm:pt>
    <dgm:pt modelId="{58E61BCA-EB24-4EE9-B7B0-89C5999E1753}" type="pres">
      <dgm:prSet presAssocID="{C3B5C909-0D79-49F9-B5C1-832BB68549EB}" presName="vertFlow" presStyleCnt="0"/>
      <dgm:spPr/>
    </dgm:pt>
    <dgm:pt modelId="{BC879538-6BB1-4117-88B7-26094D325836}" type="pres">
      <dgm:prSet presAssocID="{C3B5C909-0D79-49F9-B5C1-832BB68549EB}" presName="topSpace" presStyleCnt="0"/>
      <dgm:spPr/>
    </dgm:pt>
    <dgm:pt modelId="{4D78AEFB-135A-4E96-8E98-BA8273F4332B}" type="pres">
      <dgm:prSet presAssocID="{C3B5C909-0D79-49F9-B5C1-832BB68549EB}" presName="firstComp" presStyleCnt="0"/>
      <dgm:spPr/>
    </dgm:pt>
    <dgm:pt modelId="{3943A6AE-D6D4-46DC-A207-C96234C22846}" type="pres">
      <dgm:prSet presAssocID="{C3B5C909-0D79-49F9-B5C1-832BB68549EB}" presName="firstChild" presStyleLbl="bgAccFollowNode1" presStyleIdx="0" presStyleCnt="3"/>
      <dgm:spPr/>
      <dgm:t>
        <a:bodyPr/>
        <a:lstStyle/>
        <a:p>
          <a:endParaRPr lang="en-US"/>
        </a:p>
      </dgm:t>
    </dgm:pt>
    <dgm:pt modelId="{77B4A29A-7F07-40D8-89D9-FEEA019346B7}" type="pres">
      <dgm:prSet presAssocID="{C3B5C909-0D79-49F9-B5C1-832BB68549EB}" presName="firstChildTx" presStyleLbl="bgAccFollowNode1" presStyleIdx="0" presStyleCnt="3">
        <dgm:presLayoutVars>
          <dgm:bulletEnabled val="1"/>
        </dgm:presLayoutVars>
      </dgm:prSet>
      <dgm:spPr/>
      <dgm:t>
        <a:bodyPr/>
        <a:lstStyle/>
        <a:p>
          <a:endParaRPr lang="en-US"/>
        </a:p>
      </dgm:t>
    </dgm:pt>
    <dgm:pt modelId="{A709C91C-C273-419F-9B21-1149B7540CBD}" type="pres">
      <dgm:prSet presAssocID="{D42B02B5-3025-4D9E-B660-FF53258E1EE6}" presName="comp" presStyleCnt="0"/>
      <dgm:spPr/>
    </dgm:pt>
    <dgm:pt modelId="{2A71A5D5-3CEE-491C-8811-84921D06ADB7}" type="pres">
      <dgm:prSet presAssocID="{D42B02B5-3025-4D9E-B660-FF53258E1EE6}" presName="child" presStyleLbl="bgAccFollowNode1" presStyleIdx="1" presStyleCnt="3"/>
      <dgm:spPr/>
      <dgm:t>
        <a:bodyPr/>
        <a:lstStyle/>
        <a:p>
          <a:endParaRPr lang="en-US"/>
        </a:p>
      </dgm:t>
    </dgm:pt>
    <dgm:pt modelId="{FE12764C-4C0F-411C-8F9E-75525722D9B5}" type="pres">
      <dgm:prSet presAssocID="{D42B02B5-3025-4D9E-B660-FF53258E1EE6}" presName="childTx" presStyleLbl="bgAccFollowNode1" presStyleIdx="1" presStyleCnt="3">
        <dgm:presLayoutVars>
          <dgm:bulletEnabled val="1"/>
        </dgm:presLayoutVars>
      </dgm:prSet>
      <dgm:spPr/>
      <dgm:t>
        <a:bodyPr/>
        <a:lstStyle/>
        <a:p>
          <a:endParaRPr lang="en-US"/>
        </a:p>
      </dgm:t>
    </dgm:pt>
    <dgm:pt modelId="{7F7DFAE7-9B22-43C5-AC63-689E18A8C34E}" type="pres">
      <dgm:prSet presAssocID="{2D8867DF-8930-4D1C-A5B9-B4418324A742}" presName="comp" presStyleCnt="0"/>
      <dgm:spPr/>
    </dgm:pt>
    <dgm:pt modelId="{E9A465C9-B2BD-4B20-9315-558894932376}" type="pres">
      <dgm:prSet presAssocID="{2D8867DF-8930-4D1C-A5B9-B4418324A742}" presName="child" presStyleLbl="bgAccFollowNode1" presStyleIdx="2" presStyleCnt="3"/>
      <dgm:spPr/>
      <dgm:t>
        <a:bodyPr/>
        <a:lstStyle/>
        <a:p>
          <a:endParaRPr lang="en-US"/>
        </a:p>
      </dgm:t>
    </dgm:pt>
    <dgm:pt modelId="{54D0DF88-BE4B-46F3-B357-AB2100FE3E5D}" type="pres">
      <dgm:prSet presAssocID="{2D8867DF-8930-4D1C-A5B9-B4418324A742}" presName="childTx" presStyleLbl="bgAccFollowNode1" presStyleIdx="2" presStyleCnt="3">
        <dgm:presLayoutVars>
          <dgm:bulletEnabled val="1"/>
        </dgm:presLayoutVars>
      </dgm:prSet>
      <dgm:spPr/>
      <dgm:t>
        <a:bodyPr/>
        <a:lstStyle/>
        <a:p>
          <a:endParaRPr lang="en-US"/>
        </a:p>
      </dgm:t>
    </dgm:pt>
    <dgm:pt modelId="{15AD4410-4042-4C0E-B847-95E7FC2F3768}" type="pres">
      <dgm:prSet presAssocID="{C3B5C909-0D79-49F9-B5C1-832BB68549EB}" presName="negSpace" presStyleCnt="0"/>
      <dgm:spPr/>
    </dgm:pt>
    <dgm:pt modelId="{0CA0AFE0-9667-4FFA-B296-902F69380DEF}" type="pres">
      <dgm:prSet presAssocID="{C3B5C909-0D79-49F9-B5C1-832BB68549EB}" presName="circle" presStyleLbl="node1" presStyleIdx="0" presStyleCnt="1" custScaleX="106867" custLinFactNeighborX="-1217" custLinFactNeighborY="-17"/>
      <dgm:spPr/>
      <dgm:t>
        <a:bodyPr/>
        <a:lstStyle/>
        <a:p>
          <a:endParaRPr lang="en-US"/>
        </a:p>
      </dgm:t>
    </dgm:pt>
  </dgm:ptLst>
  <dgm:cxnLst>
    <dgm:cxn modelId="{D4A8C979-7289-479A-A564-54CD81C5317C}" srcId="{C3B5C909-0D79-49F9-B5C1-832BB68549EB}" destId="{2D8867DF-8930-4D1C-A5B9-B4418324A742}" srcOrd="2" destOrd="0" parTransId="{64D7B821-104F-46B2-8629-5E23B7DD214A}" sibTransId="{BF70C7AF-5D7D-441C-8BF7-D455FF766543}"/>
    <dgm:cxn modelId="{5F72FD8B-3910-4F9A-86F9-388907C1E7F8}" type="presOf" srcId="{C3B5C909-0D79-49F9-B5C1-832BB68549EB}" destId="{0CA0AFE0-9667-4FFA-B296-902F69380DEF}" srcOrd="0" destOrd="0" presId="urn:microsoft.com/office/officeart/2005/8/layout/hList9"/>
    <dgm:cxn modelId="{7C580BC9-D5CB-48CF-A4A9-473409817BCB}" srcId="{C3B5C909-0D79-49F9-B5C1-832BB68549EB}" destId="{D42B02B5-3025-4D9E-B660-FF53258E1EE6}" srcOrd="1" destOrd="0" parTransId="{250102B3-55A2-4939-BC13-1611B23EDCB7}" sibTransId="{3C000725-FE9C-4E89-BD89-A6F267270799}"/>
    <dgm:cxn modelId="{71CDD2D0-49A4-43B4-9297-8CDDBFFA01E6}" type="presOf" srcId="{2D8867DF-8930-4D1C-A5B9-B4418324A742}" destId="{54D0DF88-BE4B-46F3-B357-AB2100FE3E5D}" srcOrd="1" destOrd="0" presId="urn:microsoft.com/office/officeart/2005/8/layout/hList9"/>
    <dgm:cxn modelId="{93185BAD-4F2D-40E6-AA9E-016CF819D0EA}" type="presOf" srcId="{129887E8-F6E1-448D-A07B-D8E38139338D}" destId="{77B4A29A-7F07-40D8-89D9-FEEA019346B7}" srcOrd="1" destOrd="0" presId="urn:microsoft.com/office/officeart/2005/8/layout/hList9"/>
    <dgm:cxn modelId="{DBA790D6-1082-4E06-8295-9048F8135EBA}" srcId="{6D649422-1346-4A65-B429-4FEB116AF59E}" destId="{C3B5C909-0D79-49F9-B5C1-832BB68549EB}" srcOrd="0" destOrd="0" parTransId="{54709971-F1CC-403F-AAFC-CB1885A9E076}" sibTransId="{378C7CBC-E081-481D-8051-FF7F8C96930A}"/>
    <dgm:cxn modelId="{3D1D0853-C75A-42CA-861E-548E9E8E63E0}" type="presOf" srcId="{2D8867DF-8930-4D1C-A5B9-B4418324A742}" destId="{E9A465C9-B2BD-4B20-9315-558894932376}" srcOrd="0" destOrd="0" presId="urn:microsoft.com/office/officeart/2005/8/layout/hList9"/>
    <dgm:cxn modelId="{60A02FA6-3150-4278-8D16-C7CFE4016924}" type="presOf" srcId="{129887E8-F6E1-448D-A07B-D8E38139338D}" destId="{3943A6AE-D6D4-46DC-A207-C96234C22846}" srcOrd="0" destOrd="0" presId="urn:microsoft.com/office/officeart/2005/8/layout/hList9"/>
    <dgm:cxn modelId="{69533C49-615A-4F8F-9F52-E961ADF6395F}" type="presOf" srcId="{D42B02B5-3025-4D9E-B660-FF53258E1EE6}" destId="{FE12764C-4C0F-411C-8F9E-75525722D9B5}" srcOrd="1" destOrd="0" presId="urn:microsoft.com/office/officeart/2005/8/layout/hList9"/>
    <dgm:cxn modelId="{97B8E3CD-FB2F-438B-9B4D-4D2157C92C07}" type="presOf" srcId="{D42B02B5-3025-4D9E-B660-FF53258E1EE6}" destId="{2A71A5D5-3CEE-491C-8811-84921D06ADB7}" srcOrd="0" destOrd="0" presId="urn:microsoft.com/office/officeart/2005/8/layout/hList9"/>
    <dgm:cxn modelId="{D8AA5DB1-E266-41FE-80E2-5039E3252F36}" type="presOf" srcId="{6D649422-1346-4A65-B429-4FEB116AF59E}" destId="{6D3F68DA-0275-4913-8FEE-E9015201053E}" srcOrd="0" destOrd="0" presId="urn:microsoft.com/office/officeart/2005/8/layout/hList9"/>
    <dgm:cxn modelId="{DFC3C1C8-AFA2-4D2C-BF28-D1497DCDA481}" srcId="{C3B5C909-0D79-49F9-B5C1-832BB68549EB}" destId="{129887E8-F6E1-448D-A07B-D8E38139338D}" srcOrd="0" destOrd="0" parTransId="{AEF1106A-4B5D-458A-89A4-D74E27EB407E}" sibTransId="{0B3DF2E9-867E-415A-8999-B0B8816F7616}"/>
    <dgm:cxn modelId="{C0A74F33-8684-4DBF-A41C-FDAFD26CFB5E}" type="presParOf" srcId="{6D3F68DA-0275-4913-8FEE-E9015201053E}" destId="{A1CAFD8C-66DB-4E52-867D-4BCC01516616}" srcOrd="0" destOrd="0" presId="urn:microsoft.com/office/officeart/2005/8/layout/hList9"/>
    <dgm:cxn modelId="{0D3D3871-B3C7-4106-B25E-C9A6C456D6CA}" type="presParOf" srcId="{6D3F68DA-0275-4913-8FEE-E9015201053E}" destId="{58E61BCA-EB24-4EE9-B7B0-89C5999E1753}" srcOrd="1" destOrd="0" presId="urn:microsoft.com/office/officeart/2005/8/layout/hList9"/>
    <dgm:cxn modelId="{078FA179-3C3A-46ED-A0F1-8C8687B30979}" type="presParOf" srcId="{58E61BCA-EB24-4EE9-B7B0-89C5999E1753}" destId="{BC879538-6BB1-4117-88B7-26094D325836}" srcOrd="0" destOrd="0" presId="urn:microsoft.com/office/officeart/2005/8/layout/hList9"/>
    <dgm:cxn modelId="{2761A048-D8D2-4E8B-869A-79B434EEA302}" type="presParOf" srcId="{58E61BCA-EB24-4EE9-B7B0-89C5999E1753}" destId="{4D78AEFB-135A-4E96-8E98-BA8273F4332B}" srcOrd="1" destOrd="0" presId="urn:microsoft.com/office/officeart/2005/8/layout/hList9"/>
    <dgm:cxn modelId="{2B1A32B9-AD85-464B-91C7-C4C8366F6CFC}" type="presParOf" srcId="{4D78AEFB-135A-4E96-8E98-BA8273F4332B}" destId="{3943A6AE-D6D4-46DC-A207-C96234C22846}" srcOrd="0" destOrd="0" presId="urn:microsoft.com/office/officeart/2005/8/layout/hList9"/>
    <dgm:cxn modelId="{C14036D5-C6B6-494A-A66B-AFC9DC4436A0}" type="presParOf" srcId="{4D78AEFB-135A-4E96-8E98-BA8273F4332B}" destId="{77B4A29A-7F07-40D8-89D9-FEEA019346B7}" srcOrd="1" destOrd="0" presId="urn:microsoft.com/office/officeart/2005/8/layout/hList9"/>
    <dgm:cxn modelId="{E496FD85-36B3-47CA-B2BB-433B78AB7528}" type="presParOf" srcId="{58E61BCA-EB24-4EE9-B7B0-89C5999E1753}" destId="{A709C91C-C273-419F-9B21-1149B7540CBD}" srcOrd="2" destOrd="0" presId="urn:microsoft.com/office/officeart/2005/8/layout/hList9"/>
    <dgm:cxn modelId="{F48540ED-D6DC-487B-B65B-1EAE4275D691}" type="presParOf" srcId="{A709C91C-C273-419F-9B21-1149B7540CBD}" destId="{2A71A5D5-3CEE-491C-8811-84921D06ADB7}" srcOrd="0" destOrd="0" presId="urn:microsoft.com/office/officeart/2005/8/layout/hList9"/>
    <dgm:cxn modelId="{0FD6AB84-8B7F-4CC4-8E25-0CCAEC06622D}" type="presParOf" srcId="{A709C91C-C273-419F-9B21-1149B7540CBD}" destId="{FE12764C-4C0F-411C-8F9E-75525722D9B5}" srcOrd="1" destOrd="0" presId="urn:microsoft.com/office/officeart/2005/8/layout/hList9"/>
    <dgm:cxn modelId="{3DEEEF29-0FA0-49AD-AD74-23F8144563C2}" type="presParOf" srcId="{58E61BCA-EB24-4EE9-B7B0-89C5999E1753}" destId="{7F7DFAE7-9B22-43C5-AC63-689E18A8C34E}" srcOrd="3" destOrd="0" presId="urn:microsoft.com/office/officeart/2005/8/layout/hList9"/>
    <dgm:cxn modelId="{593A0047-1A96-4D6D-9A9D-0E3F8F1274B8}" type="presParOf" srcId="{7F7DFAE7-9B22-43C5-AC63-689E18A8C34E}" destId="{E9A465C9-B2BD-4B20-9315-558894932376}" srcOrd="0" destOrd="0" presId="urn:microsoft.com/office/officeart/2005/8/layout/hList9"/>
    <dgm:cxn modelId="{F35FEDED-A079-4E26-9042-D4A91731E84B}" type="presParOf" srcId="{7F7DFAE7-9B22-43C5-AC63-689E18A8C34E}" destId="{54D0DF88-BE4B-46F3-B357-AB2100FE3E5D}" srcOrd="1" destOrd="0" presId="urn:microsoft.com/office/officeart/2005/8/layout/hList9"/>
    <dgm:cxn modelId="{53ECD283-F563-402B-A616-B9F876EBF49F}" type="presParOf" srcId="{6D3F68DA-0275-4913-8FEE-E9015201053E}" destId="{15AD4410-4042-4C0E-B847-95E7FC2F3768}" srcOrd="2" destOrd="0" presId="urn:microsoft.com/office/officeart/2005/8/layout/hList9"/>
    <dgm:cxn modelId="{892603BC-69AE-4182-922D-54DF884EAD02}" type="presParOf" srcId="{6D3F68DA-0275-4913-8FEE-E9015201053E}" destId="{0CA0AFE0-9667-4FFA-B296-902F69380DEF}" srcOrd="3" destOrd="0" presId="urn:microsoft.com/office/officeart/2005/8/layout/hList9"/>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A82C8EC2-343E-4D04-92E7-1AE4304BFDB8}">
      <dsp:nvSpPr>
        <dsp:cNvPr id="0" name=""/>
        <dsp:cNvSpPr/>
      </dsp:nvSpPr>
      <dsp:spPr>
        <a:xfrm>
          <a:off x="1143009" y="685799"/>
          <a:ext cx="1995115" cy="1330741"/>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rtl="0">
            <a:lnSpc>
              <a:spcPct val="90000"/>
            </a:lnSpc>
            <a:spcBef>
              <a:spcPct val="0"/>
            </a:spcBef>
            <a:spcAft>
              <a:spcPct val="35000"/>
            </a:spcAft>
          </a:pPr>
          <a:r>
            <a:rPr lang="en-US" sz="1600" kern="1200" dirty="0" smtClean="0"/>
            <a:t>Can be performed without much research</a:t>
          </a:r>
          <a:endParaRPr lang="en-US" sz="1600" kern="1200" dirty="0"/>
        </a:p>
      </dsp:txBody>
      <dsp:txXfrm>
        <a:off x="1462227" y="685799"/>
        <a:ext cx="1675896" cy="1330741"/>
      </dsp:txXfrm>
    </dsp:sp>
    <dsp:sp modelId="{88D68D8C-8038-4BA7-B324-C00284E89ED7}">
      <dsp:nvSpPr>
        <dsp:cNvPr id="0" name=""/>
        <dsp:cNvSpPr/>
      </dsp:nvSpPr>
      <dsp:spPr>
        <a:xfrm>
          <a:off x="1143009" y="1904998"/>
          <a:ext cx="1995115" cy="1330741"/>
        </a:xfrm>
        <a:prstGeom prst="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rtl="0">
            <a:lnSpc>
              <a:spcPct val="90000"/>
            </a:lnSpc>
            <a:spcBef>
              <a:spcPct val="0"/>
            </a:spcBef>
            <a:spcAft>
              <a:spcPct val="35000"/>
            </a:spcAft>
          </a:pPr>
          <a:r>
            <a:rPr lang="en-US" sz="1600" kern="1200" dirty="0" smtClean="0"/>
            <a:t>Emphasizes value of literature apart from its context (makes it timeless)</a:t>
          </a:r>
          <a:endParaRPr lang="en-US" sz="1600" kern="1200" dirty="0"/>
        </a:p>
      </dsp:txBody>
      <dsp:txXfrm>
        <a:off x="1462227" y="1904998"/>
        <a:ext cx="1675896" cy="1330741"/>
      </dsp:txXfrm>
    </dsp:sp>
    <dsp:sp modelId="{9A996D7B-9D83-45EF-ACDC-FEB6674E356D}">
      <dsp:nvSpPr>
        <dsp:cNvPr id="0" name=""/>
        <dsp:cNvSpPr/>
      </dsp:nvSpPr>
      <dsp:spPr>
        <a:xfrm>
          <a:off x="1143009" y="3124197"/>
          <a:ext cx="1995115" cy="1330741"/>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rtl="0">
            <a:lnSpc>
              <a:spcPct val="90000"/>
            </a:lnSpc>
            <a:spcBef>
              <a:spcPct val="0"/>
            </a:spcBef>
            <a:spcAft>
              <a:spcPct val="35000"/>
            </a:spcAft>
          </a:pPr>
          <a:r>
            <a:rPr lang="en-US" sz="1600" kern="1200" dirty="0" smtClean="0"/>
            <a:t>Virtually all critical approaches must begin here</a:t>
          </a:r>
          <a:endParaRPr lang="en-US" sz="1600" kern="1200" dirty="0"/>
        </a:p>
      </dsp:txBody>
      <dsp:txXfrm>
        <a:off x="1462227" y="3124197"/>
        <a:ext cx="1675896" cy="1330741"/>
      </dsp:txXfrm>
    </dsp:sp>
    <dsp:sp modelId="{D5A58E1C-2026-438E-99DE-8F1F4C7CB32B}">
      <dsp:nvSpPr>
        <dsp:cNvPr id="0" name=""/>
        <dsp:cNvSpPr/>
      </dsp:nvSpPr>
      <dsp:spPr>
        <a:xfrm>
          <a:off x="228605" y="1"/>
          <a:ext cx="1330076" cy="1330076"/>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22300" rtl="0">
            <a:lnSpc>
              <a:spcPct val="90000"/>
            </a:lnSpc>
            <a:spcBef>
              <a:spcPct val="0"/>
            </a:spcBef>
            <a:spcAft>
              <a:spcPct val="35000"/>
            </a:spcAft>
          </a:pPr>
          <a:r>
            <a:rPr lang="en-US" sz="1400" kern="1200" dirty="0" smtClean="0"/>
            <a:t>Advantages: </a:t>
          </a:r>
          <a:endParaRPr lang="en-US" sz="1400" kern="1200" dirty="0"/>
        </a:p>
      </dsp:txBody>
      <dsp:txXfrm>
        <a:off x="228605" y="1"/>
        <a:ext cx="1330076" cy="1330076"/>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3943A6AE-D6D4-46DC-A207-C96234C22846}">
      <dsp:nvSpPr>
        <dsp:cNvPr id="0" name=""/>
        <dsp:cNvSpPr/>
      </dsp:nvSpPr>
      <dsp:spPr>
        <a:xfrm>
          <a:off x="1631379" y="530649"/>
          <a:ext cx="1989087" cy="1326721"/>
        </a:xfrm>
        <a:prstGeom prst="rect">
          <a:avLst/>
        </a:prstGeom>
        <a:solidFill>
          <a:schemeClr val="accent3">
            <a:tint val="40000"/>
            <a:alpha val="90000"/>
            <a:hueOff val="0"/>
            <a:satOff val="0"/>
            <a:lumOff val="0"/>
            <a:alphaOff val="0"/>
          </a:schemeClr>
        </a:solidFill>
        <a:ln w="25400" cap="flat" cmpd="sng" algn="ctr">
          <a:solidFill>
            <a:schemeClr val="accent3">
              <a:tint val="40000"/>
              <a:alpha val="9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rtl="0">
            <a:lnSpc>
              <a:spcPct val="90000"/>
            </a:lnSpc>
            <a:spcBef>
              <a:spcPct val="0"/>
            </a:spcBef>
            <a:spcAft>
              <a:spcPct val="35000"/>
            </a:spcAft>
          </a:pPr>
          <a:r>
            <a:rPr lang="en-US" sz="1600" kern="1200" dirty="0" smtClean="0"/>
            <a:t>- Text is seen in isolation</a:t>
          </a:r>
          <a:endParaRPr lang="en-US" sz="1600" kern="1200" dirty="0"/>
        </a:p>
      </dsp:txBody>
      <dsp:txXfrm>
        <a:off x="1949633" y="530649"/>
        <a:ext cx="1670833" cy="1326721"/>
      </dsp:txXfrm>
    </dsp:sp>
    <dsp:sp modelId="{2A71A5D5-3CEE-491C-8811-84921D06ADB7}">
      <dsp:nvSpPr>
        <dsp:cNvPr id="0" name=""/>
        <dsp:cNvSpPr/>
      </dsp:nvSpPr>
      <dsp:spPr>
        <a:xfrm>
          <a:off x="1631379" y="1857370"/>
          <a:ext cx="1989087" cy="1326721"/>
        </a:xfrm>
        <a:prstGeom prst="rect">
          <a:avLst/>
        </a:prstGeom>
        <a:solidFill>
          <a:schemeClr val="accent3">
            <a:tint val="40000"/>
            <a:alpha val="90000"/>
            <a:hueOff val="5358425"/>
            <a:satOff val="-6896"/>
            <a:lumOff val="-537"/>
            <a:alphaOff val="0"/>
          </a:schemeClr>
        </a:solidFill>
        <a:ln w="25400" cap="flat" cmpd="sng" algn="ctr">
          <a:solidFill>
            <a:schemeClr val="accent3">
              <a:tint val="40000"/>
              <a:alpha val="90000"/>
              <a:hueOff val="5358425"/>
              <a:satOff val="-6896"/>
              <a:lumOff val="-537"/>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rtl="0">
            <a:lnSpc>
              <a:spcPct val="90000"/>
            </a:lnSpc>
            <a:spcBef>
              <a:spcPct val="0"/>
            </a:spcBef>
            <a:spcAft>
              <a:spcPct val="35000"/>
            </a:spcAft>
          </a:pPr>
          <a:r>
            <a:rPr lang="en-US" sz="1600" kern="1200" dirty="0" smtClean="0"/>
            <a:t>- Ignores context</a:t>
          </a:r>
          <a:endParaRPr lang="en-US" sz="1600" kern="1200" dirty="0"/>
        </a:p>
      </dsp:txBody>
      <dsp:txXfrm>
        <a:off x="1949633" y="1857370"/>
        <a:ext cx="1670833" cy="1326721"/>
      </dsp:txXfrm>
    </dsp:sp>
    <dsp:sp modelId="{E9A465C9-B2BD-4B20-9315-558894932376}">
      <dsp:nvSpPr>
        <dsp:cNvPr id="0" name=""/>
        <dsp:cNvSpPr/>
      </dsp:nvSpPr>
      <dsp:spPr>
        <a:xfrm>
          <a:off x="1631379" y="3184092"/>
          <a:ext cx="1989087" cy="1326721"/>
        </a:xfrm>
        <a:prstGeom prst="rect">
          <a:avLst/>
        </a:prstGeom>
        <a:solidFill>
          <a:schemeClr val="accent3">
            <a:tint val="40000"/>
            <a:alpha val="90000"/>
            <a:hueOff val="10716850"/>
            <a:satOff val="-13793"/>
            <a:lumOff val="-1075"/>
            <a:alphaOff val="0"/>
          </a:schemeClr>
        </a:solidFill>
        <a:ln w="25400" cap="flat" cmpd="sng" algn="ctr">
          <a:solidFill>
            <a:schemeClr val="accent3">
              <a:tint val="40000"/>
              <a:alpha val="90000"/>
              <a:hueOff val="10716850"/>
              <a:satOff val="-13793"/>
              <a:lumOff val="-1075"/>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0" tIns="113792" rIns="113792" bIns="113792" numCol="1" spcCol="1270" anchor="ctr" anchorCtr="0">
          <a:noAutofit/>
        </a:bodyPr>
        <a:lstStyle/>
        <a:p>
          <a:pPr lvl="0" algn="l" defTabSz="711200" rtl="0">
            <a:lnSpc>
              <a:spcPct val="90000"/>
            </a:lnSpc>
            <a:spcBef>
              <a:spcPct val="0"/>
            </a:spcBef>
            <a:spcAft>
              <a:spcPct val="35000"/>
            </a:spcAft>
          </a:pPr>
          <a:r>
            <a:rPr lang="en-US" sz="1600" kern="1200" dirty="0" smtClean="0"/>
            <a:t>- Reduces literature to little more than a collection of rhetorical devices</a:t>
          </a:r>
          <a:endParaRPr lang="en-US" sz="1600" kern="1200" dirty="0"/>
        </a:p>
      </dsp:txBody>
      <dsp:txXfrm>
        <a:off x="1949633" y="3184092"/>
        <a:ext cx="1670833" cy="1326721"/>
      </dsp:txXfrm>
    </dsp:sp>
    <dsp:sp modelId="{0CA0AFE0-9667-4FFA-B296-902F69380DEF}">
      <dsp:nvSpPr>
        <dsp:cNvPr id="0" name=""/>
        <dsp:cNvSpPr/>
      </dsp:nvSpPr>
      <dsp:spPr>
        <a:xfrm>
          <a:off x="533414" y="0"/>
          <a:ext cx="1417119" cy="1326058"/>
        </a:xfrm>
        <a:prstGeom prst="ellipse">
          <a:avLst/>
        </a:prstGeom>
        <a:solidFill>
          <a:schemeClr val="accent3">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533400" rtl="0">
            <a:lnSpc>
              <a:spcPct val="90000"/>
            </a:lnSpc>
            <a:spcBef>
              <a:spcPct val="0"/>
            </a:spcBef>
            <a:spcAft>
              <a:spcPct val="35000"/>
            </a:spcAft>
          </a:pPr>
          <a:r>
            <a:rPr lang="en-US" sz="1200" kern="1200" dirty="0" smtClean="0"/>
            <a:t>Disadvantages:</a:t>
          </a:r>
          <a:endParaRPr lang="en-US" sz="1200" kern="1200" dirty="0"/>
        </a:p>
      </dsp:txBody>
      <dsp:txXfrm>
        <a:off x="533414" y="0"/>
        <a:ext cx="1417119" cy="1326058"/>
      </dsp:txXfrm>
    </dsp:sp>
  </dsp:spTree>
</dsp:drawing>
</file>

<file path=ppt/diagrams/layout1.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hList9">
  <dgm:title val=""/>
  <dgm:desc val=""/>
  <dgm:catLst>
    <dgm:cat type="list" pri="8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3" srcId="0" destId="1" srcOrd="0" destOrd="0"/>
        <dgm:cxn modelId="4" srcId="0" destId="2" srcOrd="1" destOrd="0"/>
        <dgm:cxn modelId="13" srcId="1" destId="11" srcOrd="0" destOrd="0"/>
        <dgm:cxn modelId="14" srcId="1" destId="12" srcOrd="0" destOrd="0"/>
        <dgm:cxn modelId="23" srcId="2" destId="21" srcOrd="0" destOrd="0"/>
        <dgm:cxn modelId="24" srcId="2" destId="22" srcOrd="0" destOrd="0"/>
      </dgm:cxnLst>
      <dgm:bg/>
      <dgm:whole/>
    </dgm:dataModel>
  </dgm:sampData>
  <dgm:styleData>
    <dgm:dataModel>
      <dgm:ptLst>
        <dgm:pt modelId="0" type="doc"/>
        <dgm:pt modelId="1"/>
        <dgm:pt modelId="2"/>
      </dgm:ptLst>
      <dgm:cxnLst>
        <dgm:cxn modelId="3" srcId="0" destId="1" srcOrd="0" destOrd="0"/>
        <dgm:cxn modelId="4" srcId="1" destId="2" srcOrd="0" destOrd="0"/>
      </dgm:cxnLst>
      <dgm:bg/>
      <dgm:whole/>
    </dgm:dataModel>
  </dgm:styleData>
  <dgm:clrData>
    <dgm:dataModel>
      <dgm:ptLst>
        <dgm:pt modelId="0" type="doc"/>
        <dgm:pt modelId="1"/>
        <dgm:pt modelId="11"/>
        <dgm:pt modelId="12"/>
        <dgm:pt modelId="13"/>
        <dgm:pt modelId="14"/>
        <dgm:pt modelId="2"/>
        <dgm:pt modelId="21"/>
        <dgm:pt modelId="22"/>
        <dgm:pt modelId="23"/>
        <dgm:pt modelId="24"/>
        <dgm:pt modelId="3"/>
        <dgm:pt modelId="31"/>
        <dgm:pt modelId="32"/>
        <dgm:pt modelId="33"/>
        <dgm:pt modelId="34"/>
      </dgm:ptLst>
      <dgm:cxnLst>
        <dgm:cxn modelId="4" srcId="0" destId="1" srcOrd="0" destOrd="0"/>
        <dgm:cxn modelId="5" srcId="0" destId="2" srcOrd="1" destOrd="0"/>
        <dgm:cxn modelId="6" srcId="0" destId="3" srcOrd="1" destOrd="0"/>
        <dgm:cxn modelId="15" srcId="1" destId="11" srcOrd="0" destOrd="0"/>
        <dgm:cxn modelId="16" srcId="1" destId="12" srcOrd="0" destOrd="0"/>
        <dgm:cxn modelId="17" srcId="1" destId="13" srcOrd="0" destOrd="0"/>
        <dgm:cxn modelId="18" srcId="1" destId="14" srcOrd="0" destOrd="0"/>
        <dgm:cxn modelId="25" srcId="2" destId="21" srcOrd="0" destOrd="0"/>
        <dgm:cxn modelId="26" srcId="2" destId="22" srcOrd="0" destOrd="0"/>
        <dgm:cxn modelId="27" srcId="2" destId="23" srcOrd="0" destOrd="0"/>
        <dgm:cxn modelId="28" srcId="2" destId="24" srcOrd="0" destOrd="0"/>
        <dgm:cxn modelId="35" srcId="3" destId="31" srcOrd="0" destOrd="0"/>
        <dgm:cxn modelId="36" srcId="3" destId="32" srcOrd="0" destOrd="0"/>
        <dgm:cxn modelId="37" srcId="3" destId="33" srcOrd="0" destOrd="0"/>
        <dgm:cxn modelId="38" srcId="3" destId="34" srcOrd="0" destOrd="0"/>
      </dgm:cxnLst>
      <dgm:bg/>
      <dgm:whole/>
    </dgm:dataModel>
  </dgm:clrData>
  <dgm:layoutNode name="list">
    <dgm:varLst>
      <dgm:dir/>
      <dgm:animLvl val="lvl"/>
    </dgm:varLst>
    <dgm:choose name="Name0">
      <dgm:if name="Name1" func="var" arg="dir" op="equ" val="norm">
        <dgm:alg type="lin">
          <dgm:param type="linDir" val="fromL"/>
          <dgm:param type="fallback" val="2D"/>
          <dgm:param type="nodeVertAlign" val="t"/>
        </dgm:alg>
      </dgm:if>
      <dgm:else name="Name2">
        <dgm:alg type="lin">
          <dgm:param type="linDir" val="fromR"/>
          <dgm:param type="fallback" val="2D"/>
          <dgm:param type="nodeVertAlign" val="t"/>
        </dgm:alg>
      </dgm:else>
    </dgm:choose>
    <dgm:shape xmlns:r="http://schemas.openxmlformats.org/officeDocument/2006/relationships" r:blip="">
      <dgm:adjLst/>
    </dgm:shape>
    <dgm:presOf/>
    <dgm:constrLst>
      <dgm:constr type="w" for="ch" forName="circle" refType="w" fact="0.5"/>
      <dgm:constr type="w" for="ch" forName="vertFlow" refType="w" fact="0.75"/>
      <dgm:constr type="h" for="des" forName="firstComp" refType="w" refFor="ch" refForName="vertFlow" fact="0.667"/>
      <dgm:constr type="h" for="des" forName="comp" refType="h" refFor="des" refForName="firstComp" op="equ"/>
      <dgm:constr type="h" for="des" forName="topSpace" refType="w" refFor="ch" refForName="circle" op="equ" fact="0.4"/>
      <dgm:constr type="w" for="ch" forName="posSpace" refType="w" fact="0.4"/>
      <dgm:constr type="w" for="ch" forName="negSpace" refType="w" fact="-1.15"/>
      <dgm:constr type="w" for="ch" forName="transSpace" refType="w" fact="0.75"/>
      <dgm:constr type="primFontSz" for="ch" forName="circle" op="equ" val="65"/>
      <dgm:constr type="primFontSz" for="des" forName="firstChildTx" val="65"/>
      <dgm:constr type="primFontSz" for="des" forName="childTx" refType="primFontSz" refFor="des" refForName="firstChildTx" op="equ"/>
    </dgm:constrLst>
    <dgm:ruleLst/>
    <dgm:forEach name="Name3" axis="ch" ptType="node">
      <dgm:layoutNode name="posSpace">
        <dgm:alg type="sp"/>
        <dgm:shape xmlns:r="http://schemas.openxmlformats.org/officeDocument/2006/relationships" r:blip="">
          <dgm:adjLst/>
        </dgm:shape>
        <dgm:presOf/>
        <dgm:constrLst/>
        <dgm:ruleLst/>
      </dgm:layoutNode>
      <dgm:layoutNode name="vertFlow">
        <dgm:alg type="lin">
          <dgm:param type="linDir" val="fromT"/>
        </dgm:alg>
        <dgm:shape xmlns:r="http://schemas.openxmlformats.org/officeDocument/2006/relationships" r:blip="">
          <dgm:adjLst/>
        </dgm:shape>
        <dgm:presOf/>
        <dgm:constrLst>
          <dgm:constr type="w" for="ch" forName="firstComp" refType="w"/>
          <dgm:constr type="w" for="ch" forName="comp" refType="w"/>
        </dgm:constrLst>
        <dgm:ruleLst/>
        <dgm:layoutNode name="topSpace">
          <dgm:alg type="sp"/>
          <dgm:shape xmlns:r="http://schemas.openxmlformats.org/officeDocument/2006/relationships" r:blip="">
            <dgm:adjLst/>
          </dgm:shape>
          <dgm:presOf/>
          <dgm:constrLst/>
          <dgm:ruleLst/>
        </dgm:layoutNode>
        <dgm:layoutNode name="firstComp">
          <dgm:alg type="composite"/>
          <dgm:shape xmlns:r="http://schemas.openxmlformats.org/officeDocument/2006/relationships" r:blip="">
            <dgm:adjLst/>
          </dgm:shape>
          <dgm:presOf/>
          <dgm:choose name="Name4">
            <dgm:if name="Name5" func="var" arg="dir" op="equ" val="norm">
              <dgm:constrLst>
                <dgm:constr type="l" for="ch" forName="firstChild"/>
                <dgm:constr type="t" for="ch" forName="firstChild"/>
                <dgm:constr type="w" for="ch" forName="firstChild" refType="w"/>
                <dgm:constr type="h" for="ch" forName="firstChild" refType="h"/>
                <dgm:constr type="l" for="ch" forName="firstChildTx" refType="w" fact="0.16"/>
                <dgm:constr type="r" for="ch" forName="firstChildTx" refType="w"/>
                <dgm:constr type="h" for="ch" forName="firstChildTx" refFor="ch" refForName="firstChild" op="equ"/>
              </dgm:constrLst>
            </dgm:if>
            <dgm:else name="Name6">
              <dgm:constrLst>
                <dgm:constr type="l" for="ch" forName="firstChild"/>
                <dgm:constr type="t" for="ch" forName="firstChild"/>
                <dgm:constr type="w" for="ch" forName="firstChild" refType="w"/>
                <dgm:constr type="h" for="ch" forName="firstChild" refType="h"/>
                <dgm:constr type="l" for="ch" forName="firstChildTx"/>
                <dgm:constr type="r" for="ch" forName="firstChildTx" refType="w" fact="0.825"/>
                <dgm:constr type="h" for="ch" forName="firstChildTx" refFor="ch" refForName="firstChild" op="equ"/>
              </dgm:constrLst>
            </dgm:else>
          </dgm:choose>
          <dgm:ruleLst/>
          <dgm:layoutNode name="firstChild" styleLbl="bgAccFollowNode1">
            <dgm:alg type="sp"/>
            <dgm:shape xmlns:r="http://schemas.openxmlformats.org/officeDocument/2006/relationships" type="rect" r:blip="">
              <dgm:adjLst/>
            </dgm:shape>
            <dgm:presOf axis="ch desOrSelf" ptType="node node" cnt="1 0"/>
            <dgm:constrLst/>
            <dgm:ruleLst/>
          </dgm:layoutNode>
          <dgm:layoutNode name="firstChildTx" styleLbl="bgAccFollowNode1">
            <dgm:varLst>
              <dgm:bulletEnabled val="1"/>
            </dgm:varLst>
            <dgm:alg type="tx">
              <dgm:param type="parTxLTRAlign" val="l"/>
            </dgm:alg>
            <dgm:shape xmlns:r="http://schemas.openxmlformats.org/officeDocument/2006/relationships" type="rect" r:blip="" hideGeom="1">
              <dgm:adjLst/>
            </dgm:shape>
            <dgm:presOf axis="ch desOrSelf" ptType="node node" cnt="1 0"/>
            <dgm:choose name="Name7">
              <dgm:if name="Name8" func="var" arg="dir" op="equ" val="norm">
                <dgm:constrLst>
                  <dgm:constr type="primFontSz" val="65"/>
                  <dgm:constr type="lMarg"/>
                </dgm:constrLst>
              </dgm:if>
              <dgm:else name="Name9">
                <dgm:constrLst>
                  <dgm:constr type="primFontSz" val="65"/>
                  <dgm:constr type="rMarg"/>
                </dgm:constrLst>
              </dgm:else>
            </dgm:choose>
            <dgm:ruleLst>
              <dgm:rule type="primFontSz" val="5" fact="NaN" max="NaN"/>
            </dgm:ruleLst>
          </dgm:layoutNode>
        </dgm:layoutNode>
        <dgm:forEach name="Name10" axis="ch" ptType="node" st="2">
          <dgm:layoutNode name="comp">
            <dgm:alg type="composite"/>
            <dgm:shape xmlns:r="http://schemas.openxmlformats.org/officeDocument/2006/relationships" r:blip="">
              <dgm:adjLst/>
            </dgm:shape>
            <dgm:presOf/>
            <dgm:choose name="Name11">
              <dgm:if name="Name12" func="var" arg="dir" op="equ" val="norm">
                <dgm:constrLst>
                  <dgm:constr type="l" for="ch" forName="child"/>
                  <dgm:constr type="t" for="ch" forName="child"/>
                  <dgm:constr type="w" for="ch" forName="child" refType="w"/>
                  <dgm:constr type="h" for="ch" forName="child" refType="h"/>
                  <dgm:constr type="l" for="ch" forName="childTx" refType="w" fact="0.16"/>
                  <dgm:constr type="r" for="ch" forName="childTx" refType="w"/>
                  <dgm:constr type="h" for="ch" forName="childTx" refFor="ch" refForName="child" op="equ"/>
                </dgm:constrLst>
              </dgm:if>
              <dgm:else name="Name13">
                <dgm:constrLst>
                  <dgm:constr type="l" for="ch" forName="child"/>
                  <dgm:constr type="t" for="ch" forName="child"/>
                  <dgm:constr type="w" for="ch" forName="child" refType="w"/>
                  <dgm:constr type="h" for="ch" forName="child" refType="h"/>
                  <dgm:constr type="l" for="ch" forName="childTx"/>
                  <dgm:constr type="r" for="ch" forName="childTx" refType="w" fact="0.825"/>
                  <dgm:constr type="h" for="ch" forName="childTx" refFor="ch" refForName="child" op="equ"/>
                </dgm:constrLst>
              </dgm:else>
            </dgm:choose>
            <dgm:ruleLst/>
            <dgm:layoutNode name="child" styleLbl="bgAccFollowNode1">
              <dgm:alg type="sp"/>
              <dgm:shape xmlns:r="http://schemas.openxmlformats.org/officeDocument/2006/relationships" type="rect" r:blip="">
                <dgm:adjLst/>
              </dgm:shape>
              <dgm:presOf axis="desOrSelf" ptType="node"/>
              <dgm:constrLst/>
              <dgm:ruleLst/>
            </dgm:layoutNode>
            <dgm:layoutNode name="childTx" styleLbl="bgAccFollowNode1">
              <dgm:varLst>
                <dgm:bulletEnabled val="1"/>
              </dgm:varLst>
              <dgm:alg type="tx">
                <dgm:param type="parTxLTRAlign" val="l"/>
              </dgm:alg>
              <dgm:shape xmlns:r="http://schemas.openxmlformats.org/officeDocument/2006/relationships" type="rect" r:blip="" hideGeom="1">
                <dgm:adjLst/>
              </dgm:shape>
              <dgm:presOf axis="desOrSelf" ptType="node"/>
              <dgm:choose name="Name14">
                <dgm:if name="Name15" func="var" arg="dir" op="equ" val="norm">
                  <dgm:constrLst>
                    <dgm:constr type="primFontSz" val="65"/>
                    <dgm:constr type="lMarg"/>
                  </dgm:constrLst>
                </dgm:if>
                <dgm:else name="Name16">
                  <dgm:constrLst>
                    <dgm:constr type="primFontSz" val="65"/>
                    <dgm:constr type="rMarg"/>
                  </dgm:constrLst>
                </dgm:else>
              </dgm:choose>
              <dgm:ruleLst>
                <dgm:rule type="primFontSz" val="5" fact="NaN" max="NaN"/>
              </dgm:ruleLst>
            </dgm:layoutNode>
          </dgm:layoutNode>
        </dgm:forEach>
      </dgm:layoutNode>
      <dgm:layoutNode name="negSpace">
        <dgm:alg type="sp"/>
        <dgm:shape xmlns:r="http://schemas.openxmlformats.org/officeDocument/2006/relationships" r:blip="">
          <dgm:adjLst/>
        </dgm:shape>
        <dgm:presOf/>
        <dgm:constrLst/>
        <dgm:ruleLst/>
      </dgm:layoutNode>
      <dgm:layoutNode name="circle" styleLbl="node1">
        <dgm:alg type="tx"/>
        <dgm:shape xmlns:r="http://schemas.openxmlformats.org/officeDocument/2006/relationships" type="ellipse" r:blip="">
          <dgm:adjLst/>
        </dgm:shape>
        <dgm:presOf axis="self"/>
        <dgm:constrLst>
          <dgm:constr type="lMarg"/>
          <dgm:constr type="rMarg"/>
          <dgm:constr type="tMarg"/>
          <dgm:constr type="bMarg"/>
          <dgm:constr type="h" refType="w"/>
        </dgm:constrLst>
        <dgm:ruleLst>
          <dgm:rule type="primFontSz" val="5" fact="NaN" max="NaN"/>
        </dgm:ruleLst>
      </dgm:layoutNode>
      <dgm:forEach name="Name17" axis="followSib" ptType="sibTrans" cnt="1">
        <dgm:layoutNode name="trans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D0CD92A3-7B0D-4661-9C6E-19015263C2A7}" type="datetimeFigureOut">
              <a:rPr lang="en-US" smtClean="0"/>
              <a:pPr/>
              <a:t>10/20/2010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4FECF61-200D-482F-83BB-5FAA89E99E9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e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cstate="print">
            <a:alphaModFix amt="63000"/>
            <a:lum/>
          </a:blip>
          <a:srcRect/>
          <a:tile tx="0" ty="0" sx="100000" sy="100000" flip="none" algn="tl"/>
        </a:blip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0CD92A3-7B0D-4661-9C6E-19015263C2A7}" type="datetimeFigureOut">
              <a:rPr lang="en-US" smtClean="0"/>
              <a:pPr/>
              <a:t>10/20/2010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4FECF61-200D-482F-83BB-5FAA89E99E9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www2.eng.cam.ac.uk/~tpl/texts/quotes.html" TargetMode="External"/><Relationship Id="rId2" Type="http://schemas.openxmlformats.org/officeDocument/2006/relationships/hyperlink" Target="http://english.ucumberlands.edu/litcritweb/theory/formalism.htm" TargetMode="External"/><Relationship Id="rId1" Type="http://schemas.openxmlformats.org/officeDocument/2006/relationships/slideLayout" Target="../slideLayouts/slideLayout2.xml"/><Relationship Id="rId4" Type="http://schemas.openxmlformats.org/officeDocument/2006/relationships/hyperlink" Target="http://webcache.googleusercontent.com/search?q=cache:iYN4nqF26ZYJ:wwww.ksu.edu.sa/colleges/art/eng/461-Eng/Literary%20Criticism%20Map.htm+advantages+and+disadvantages+to+new+criticism&amp;cd=1&amp;hl=en&amp;ct=clnk&amp;gl=us"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gif"/><Relationship Id="rId1" Type="http://schemas.openxmlformats.org/officeDocument/2006/relationships/slideLayout" Target="../slideLayouts/slideLayout2.xml"/><Relationship Id="rId4" Type="http://schemas.openxmlformats.org/officeDocument/2006/relationships/image" Target="../media/image6.jpeg"/></Relationships>
</file>

<file path=ppt/slides/_rels/slide6.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8" Type="http://schemas.openxmlformats.org/officeDocument/2006/relationships/diagramLayout" Target="../diagrams/layout2.xml"/><Relationship Id="rId3" Type="http://schemas.openxmlformats.org/officeDocument/2006/relationships/diagramLayout" Target="../diagrams/layout1.xml"/><Relationship Id="rId7" Type="http://schemas.openxmlformats.org/officeDocument/2006/relationships/diagramData" Target="../diagrams/data2.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11" Type="http://schemas.microsoft.com/office/2007/relationships/diagramDrawing" Target="../diagrams/drawing2.xml"/><Relationship Id="rId5" Type="http://schemas.openxmlformats.org/officeDocument/2006/relationships/diagramColors" Target="../diagrams/colors1.xml"/><Relationship Id="rId10" Type="http://schemas.openxmlformats.org/officeDocument/2006/relationships/diagramColors" Target="../diagrams/colors2.xml"/><Relationship Id="rId4" Type="http://schemas.openxmlformats.org/officeDocument/2006/relationships/diagramQuickStyle" Target="../diagrams/quickStyle1.xml"/><Relationship Id="rId9" Type="http://schemas.openxmlformats.org/officeDocument/2006/relationships/diagramQuickStyle" Target="../diagrams/quickStyle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 Id="rId4" Type="http://schemas.openxmlformats.org/officeDocument/2006/relationships/image" Target="../media/image10.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57200" y="-152400"/>
            <a:ext cx="8153400" cy="2743200"/>
          </a:xfrm>
        </p:spPr>
        <p:txBody>
          <a:bodyPr>
            <a:normAutofit/>
          </a:bodyPr>
          <a:lstStyle/>
          <a:p>
            <a:r>
              <a:rPr lang="en-US" sz="5400" b="1" dirty="0" smtClean="0">
                <a:latin typeface="Edwardian Script ITC" pitchFamily="66" charset="0"/>
              </a:rPr>
              <a:t>Formalist/New Critics Literary Criticism</a:t>
            </a:r>
            <a:endParaRPr lang="en-US" sz="5400" b="1" dirty="0">
              <a:latin typeface="Edwardian Script ITC" pitchFamily="66" charset="0"/>
            </a:endParaRPr>
          </a:p>
        </p:txBody>
      </p:sp>
      <p:sp>
        <p:nvSpPr>
          <p:cNvPr id="3" name="Subtitle 2"/>
          <p:cNvSpPr>
            <a:spLocks noGrp="1"/>
          </p:cNvSpPr>
          <p:nvPr>
            <p:ph type="subTitle" idx="1"/>
          </p:nvPr>
        </p:nvSpPr>
        <p:spPr>
          <a:xfrm>
            <a:off x="1295400" y="5105400"/>
            <a:ext cx="6400800" cy="1752600"/>
          </a:xfrm>
        </p:spPr>
        <p:txBody>
          <a:bodyPr/>
          <a:lstStyle/>
          <a:p>
            <a:r>
              <a:rPr lang="en-US" dirty="0" smtClean="0">
                <a:solidFill>
                  <a:schemeClr val="tx1"/>
                </a:solidFill>
              </a:rPr>
              <a:t>By </a:t>
            </a:r>
            <a:r>
              <a:rPr lang="en-US" dirty="0" err="1" smtClean="0">
                <a:solidFill>
                  <a:schemeClr val="tx1"/>
                </a:solidFill>
              </a:rPr>
              <a:t>Katlyn</a:t>
            </a:r>
            <a:r>
              <a:rPr lang="en-US" dirty="0" smtClean="0">
                <a:solidFill>
                  <a:schemeClr val="tx1"/>
                </a:solidFill>
              </a:rPr>
              <a:t> </a:t>
            </a:r>
            <a:r>
              <a:rPr lang="en-US" dirty="0" err="1" smtClean="0">
                <a:solidFill>
                  <a:schemeClr val="tx1"/>
                </a:solidFill>
              </a:rPr>
              <a:t>Catubig</a:t>
            </a:r>
            <a:r>
              <a:rPr lang="en-US" dirty="0" smtClean="0">
                <a:solidFill>
                  <a:schemeClr val="tx1"/>
                </a:solidFill>
              </a:rPr>
              <a:t>, Amelia Haney, and Megan Mallon</a:t>
            </a:r>
            <a:endParaRPr lang="en-US" dirty="0">
              <a:solidFill>
                <a:schemeClr val="tx1"/>
              </a:solidFill>
            </a:endParaRPr>
          </a:p>
        </p:txBody>
      </p:sp>
      <p:pic>
        <p:nvPicPr>
          <p:cNvPr id="9218" name="Picture 2" descr="http://www.tching.com/wp-content/images/fancy_tea3.jpg"/>
          <p:cNvPicPr>
            <a:picLocks noChangeAspect="1" noChangeArrowheads="1"/>
          </p:cNvPicPr>
          <p:nvPr/>
        </p:nvPicPr>
        <p:blipFill>
          <a:blip r:embed="rId2" cstate="print"/>
          <a:srcRect/>
          <a:stretch>
            <a:fillRect/>
          </a:stretch>
        </p:blipFill>
        <p:spPr bwMode="auto">
          <a:xfrm>
            <a:off x="762000" y="2057400"/>
            <a:ext cx="3962400" cy="2971800"/>
          </a:xfrm>
          <a:prstGeom prst="rect">
            <a:avLst/>
          </a:prstGeom>
          <a:noFill/>
        </p:spPr>
      </p:pic>
      <p:pic>
        <p:nvPicPr>
          <p:cNvPr id="9220" name="Picture 4" descr="http://www.treehugger.com/book-lending-2swap.jpg"/>
          <p:cNvPicPr>
            <a:picLocks noChangeAspect="1" noChangeArrowheads="1"/>
          </p:cNvPicPr>
          <p:nvPr/>
        </p:nvPicPr>
        <p:blipFill>
          <a:blip r:embed="rId3" cstate="print"/>
          <a:srcRect/>
          <a:stretch>
            <a:fillRect/>
          </a:stretch>
        </p:blipFill>
        <p:spPr bwMode="auto">
          <a:xfrm>
            <a:off x="5029200" y="1981200"/>
            <a:ext cx="2714625" cy="3162301"/>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Bibliography</a:t>
            </a:r>
            <a:endParaRPr lang="en-US" dirty="0"/>
          </a:p>
        </p:txBody>
      </p:sp>
      <p:sp>
        <p:nvSpPr>
          <p:cNvPr id="3" name="Content Placeholder 2"/>
          <p:cNvSpPr>
            <a:spLocks noGrp="1"/>
          </p:cNvSpPr>
          <p:nvPr>
            <p:ph idx="1"/>
          </p:nvPr>
        </p:nvSpPr>
        <p:spPr>
          <a:xfrm>
            <a:off x="457200" y="1600200"/>
            <a:ext cx="8229600" cy="2666999"/>
          </a:xfrm>
        </p:spPr>
        <p:txBody>
          <a:bodyPr>
            <a:normAutofit fontScale="62500" lnSpcReduction="20000"/>
          </a:bodyPr>
          <a:lstStyle/>
          <a:p>
            <a:r>
              <a:rPr lang="en-US" dirty="0" smtClean="0">
                <a:latin typeface="Arial" pitchFamily="34" charset="0"/>
                <a:cs typeface="Arial" pitchFamily="34" charset="0"/>
                <a:hlinkClick r:id="rId2"/>
              </a:rPr>
              <a:t>http://english.ucumberlands.edu/litcritweb/theory/formalism.htm</a:t>
            </a:r>
            <a:endParaRPr lang="en-US" dirty="0" smtClean="0">
              <a:latin typeface="Arial" pitchFamily="34" charset="0"/>
              <a:cs typeface="Arial" pitchFamily="34" charset="0"/>
            </a:endParaRPr>
          </a:p>
          <a:p>
            <a:r>
              <a:rPr lang="en-US" dirty="0" smtClean="0">
                <a:latin typeface="Arial" pitchFamily="34" charset="0"/>
                <a:cs typeface="Arial" pitchFamily="34" charset="0"/>
                <a:hlinkClick r:id="rId3"/>
              </a:rPr>
              <a:t>http://www2.eng.cam.ac.uk/~tpl/texts/quotes.html</a:t>
            </a:r>
            <a:endParaRPr lang="en-US" dirty="0" smtClean="0">
              <a:latin typeface="Arial" pitchFamily="34" charset="0"/>
              <a:cs typeface="Arial" pitchFamily="34" charset="0"/>
            </a:endParaRPr>
          </a:p>
          <a:p>
            <a:r>
              <a:rPr lang="en-US" dirty="0" smtClean="0">
                <a:latin typeface="Arial" pitchFamily="34" charset="0"/>
                <a:cs typeface="Arial" pitchFamily="34" charset="0"/>
                <a:hlinkClick r:id="rId4"/>
              </a:rPr>
              <a:t>http://webcache.googleusercontent.com/search?q=cache:iYN4nqF26ZYJ:wwww.ksu.edu.sa/colleges/art/eng/461-Eng/Literary%2520Criticism%2520Map.htm+advantages+and+disadvantages+to+new+criticism&amp;cd=1&amp;hl=en&amp;ct=clnk&amp;gl=us</a:t>
            </a:r>
            <a:endParaRPr lang="en-US" dirty="0" smtClean="0">
              <a:latin typeface="Arial" pitchFamily="34" charset="0"/>
              <a:cs typeface="Arial" pitchFamily="34" charset="0"/>
            </a:endParaRPr>
          </a:p>
          <a:p>
            <a:r>
              <a:rPr lang="en-US" dirty="0" smtClean="0">
                <a:latin typeface="Arial" pitchFamily="34" charset="0"/>
                <a:cs typeface="Arial" pitchFamily="34" charset="0"/>
              </a:rPr>
              <a:t>http://english.ucumberlands.edu/litcritweb/theory/formalism.htm </a:t>
            </a:r>
          </a:p>
          <a:p>
            <a:r>
              <a:rPr lang="en-US" dirty="0" smtClean="0">
                <a:latin typeface="Arial" pitchFamily="34" charset="0"/>
                <a:cs typeface="Arial" pitchFamily="34" charset="0"/>
              </a:rPr>
              <a:t>http://mesastate.edu/~blaga/formalism/formx.html</a:t>
            </a:r>
          </a:p>
          <a:p>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533400" y="609600"/>
            <a:ext cx="8229600" cy="4525963"/>
          </a:xfrm>
        </p:spPr>
        <p:txBody>
          <a:bodyPr>
            <a:normAutofit fontScale="62500" lnSpcReduction="20000"/>
          </a:bodyPr>
          <a:lstStyle/>
          <a:p>
            <a:pPr algn="ctr">
              <a:buNone/>
            </a:pPr>
            <a:r>
              <a:rPr lang="en-US" sz="4600" b="1" dirty="0" smtClean="0">
                <a:latin typeface="Baskerville Old Face" pitchFamily="18" charset="0"/>
              </a:rPr>
              <a:t>"The purpose of art is to impart the sensation of things as they are perceived and not as they are known. The technique of art is to make objects 'unfamiliar', to make forms difficult, to increase the difficulty and length of perception, because the process of perception is an aesthetic end in itself and must be prolonged. Art is a way of experiencing the artfulness of an object; the object is not important." </a:t>
            </a:r>
          </a:p>
          <a:p>
            <a:pPr algn="ctr">
              <a:buNone/>
            </a:pPr>
            <a:endParaRPr lang="en-US" sz="4600" dirty="0" smtClean="0">
              <a:latin typeface="Algerian" pitchFamily="82" charset="0"/>
            </a:endParaRPr>
          </a:p>
          <a:p>
            <a:pPr algn="ctr">
              <a:buNone/>
            </a:pPr>
            <a:r>
              <a:rPr lang="en-US" b="1" i="1" dirty="0" smtClean="0">
                <a:latin typeface="Baskerville Old Face" pitchFamily="18" charset="0"/>
                <a:cs typeface="Arial" pitchFamily="34" charset="0"/>
              </a:rPr>
              <a:t>- </a:t>
            </a:r>
            <a:r>
              <a:rPr lang="en-US" b="1" i="1" dirty="0" err="1" smtClean="0">
                <a:latin typeface="Baskerville Old Face" pitchFamily="18" charset="0"/>
                <a:cs typeface="Arial" pitchFamily="34" charset="0"/>
              </a:rPr>
              <a:t>Shklovsky</a:t>
            </a:r>
            <a:r>
              <a:rPr lang="en-US" b="1" i="1" dirty="0" smtClean="0">
                <a:latin typeface="Baskerville Old Face" pitchFamily="18" charset="0"/>
                <a:cs typeface="Arial" pitchFamily="34" charset="0"/>
              </a:rPr>
              <a:t>, "Art as Technique", 1917 (in Russian Formalist Criticism: Four Essays, Lemon and Reis, </a:t>
            </a:r>
            <a:r>
              <a:rPr lang="en-US" b="1" i="1" dirty="0" err="1" smtClean="0">
                <a:latin typeface="Baskerville Old Face" pitchFamily="18" charset="0"/>
                <a:cs typeface="Arial" pitchFamily="34" charset="0"/>
              </a:rPr>
              <a:t>Univ</a:t>
            </a:r>
            <a:r>
              <a:rPr lang="en-US" b="1" i="1" dirty="0" smtClean="0">
                <a:latin typeface="Baskerville Old Face" pitchFamily="18" charset="0"/>
                <a:cs typeface="Arial" pitchFamily="34" charset="0"/>
              </a:rPr>
              <a:t> of Nebraska Press, 1965), p.12</a:t>
            </a:r>
            <a:endParaRPr lang="en-US" b="1" i="1" dirty="0">
              <a:latin typeface="Baskerville Old Face" pitchFamily="18" charset="0"/>
              <a:cs typeface="Arial" pitchFamily="34" charset="0"/>
            </a:endParaRP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Edwardian Script ITC" pitchFamily="66" charset="0"/>
              </a:rPr>
              <a:t>What is Formalism/New Criticism?</a:t>
            </a:r>
            <a:endParaRPr lang="en-US" sz="5400" b="1" dirty="0">
              <a:latin typeface="Edwardian Script ITC" pitchFamily="66" charset="0"/>
            </a:endParaRPr>
          </a:p>
        </p:txBody>
      </p:sp>
      <p:sp>
        <p:nvSpPr>
          <p:cNvPr id="3" name="Content Placeholder 2"/>
          <p:cNvSpPr>
            <a:spLocks noGrp="1"/>
          </p:cNvSpPr>
          <p:nvPr>
            <p:ph idx="1"/>
          </p:nvPr>
        </p:nvSpPr>
        <p:spPr>
          <a:xfrm>
            <a:off x="457200" y="1295400"/>
            <a:ext cx="8229600" cy="3352800"/>
          </a:xfrm>
        </p:spPr>
        <p:txBody>
          <a:bodyPr>
            <a:normAutofit fontScale="92500" lnSpcReduction="10000"/>
          </a:bodyPr>
          <a:lstStyle/>
          <a:p>
            <a:r>
              <a:rPr lang="en-US" dirty="0" smtClean="0"/>
              <a:t>Emphasis on form over content</a:t>
            </a:r>
          </a:p>
          <a:p>
            <a:r>
              <a:rPr lang="en-US" dirty="0" smtClean="0"/>
              <a:t>Meaning in arts/literature/philosophy</a:t>
            </a:r>
          </a:p>
          <a:p>
            <a:r>
              <a:rPr lang="en-US" dirty="0" smtClean="0"/>
              <a:t>Forces writer to evaluate work originally than to rely on “accepted” meanings</a:t>
            </a:r>
          </a:p>
          <a:p>
            <a:r>
              <a:rPr lang="en-US" dirty="0" smtClean="0"/>
              <a:t>Works best when applied to poetry and short fiction</a:t>
            </a:r>
          </a:p>
          <a:p>
            <a:r>
              <a:rPr lang="en-US" dirty="0" smtClean="0"/>
              <a:t>Attempts to discover meaning by close reading</a:t>
            </a:r>
            <a:endParaRPr lang="en-US" dirty="0"/>
          </a:p>
        </p:txBody>
      </p:sp>
      <p:sp>
        <p:nvSpPr>
          <p:cNvPr id="5" name="TextBox 4"/>
          <p:cNvSpPr txBox="1"/>
          <p:nvPr/>
        </p:nvSpPr>
        <p:spPr>
          <a:xfrm>
            <a:off x="4724400" y="4953000"/>
            <a:ext cx="3200400" cy="923330"/>
          </a:xfrm>
          <a:prstGeom prst="rect">
            <a:avLst/>
          </a:prstGeom>
          <a:noFill/>
        </p:spPr>
        <p:txBody>
          <a:bodyPr wrap="square" rtlCol="0">
            <a:spAutoFit/>
          </a:bodyPr>
          <a:lstStyle/>
          <a:p>
            <a:pPr algn="ctr"/>
            <a:r>
              <a:rPr lang="en-US" dirty="0" smtClean="0">
                <a:solidFill>
                  <a:srgbClr val="7030A0"/>
                </a:solidFill>
                <a:latin typeface="Arial Black" pitchFamily="34" charset="0"/>
              </a:rPr>
              <a:t>FORM</a:t>
            </a:r>
          </a:p>
          <a:p>
            <a:pPr algn="ctr"/>
            <a:r>
              <a:rPr lang="en-US" dirty="0" smtClean="0">
                <a:latin typeface="Arial Black" pitchFamily="34" charset="0"/>
              </a:rPr>
              <a:t>--------------------</a:t>
            </a:r>
          </a:p>
          <a:p>
            <a:pPr algn="ctr"/>
            <a:r>
              <a:rPr lang="en-US" dirty="0" smtClean="0">
                <a:solidFill>
                  <a:srgbClr val="0070C0"/>
                </a:solidFill>
                <a:latin typeface="Arial Black" pitchFamily="34" charset="0"/>
              </a:rPr>
              <a:t>CONTENT</a:t>
            </a:r>
            <a:endParaRPr lang="en-US" dirty="0">
              <a:solidFill>
                <a:srgbClr val="0070C0"/>
              </a:solidFill>
              <a:latin typeface="Arial Black" pitchFamily="34" charset="0"/>
            </a:endParaRPr>
          </a:p>
        </p:txBody>
      </p:sp>
      <p:sp>
        <p:nvSpPr>
          <p:cNvPr id="6" name="TextBox 5"/>
          <p:cNvSpPr txBox="1"/>
          <p:nvPr/>
        </p:nvSpPr>
        <p:spPr>
          <a:xfrm>
            <a:off x="381000" y="5257800"/>
            <a:ext cx="5105400" cy="461665"/>
          </a:xfrm>
          <a:prstGeom prst="rect">
            <a:avLst/>
          </a:prstGeom>
          <a:noFill/>
        </p:spPr>
        <p:txBody>
          <a:bodyPr wrap="square" rtlCol="0">
            <a:spAutoFit/>
          </a:bodyPr>
          <a:lstStyle/>
          <a:p>
            <a:r>
              <a:rPr lang="en-US" sz="2400" dirty="0" smtClean="0">
                <a:solidFill>
                  <a:srgbClr val="FF0000"/>
                </a:solidFill>
                <a:latin typeface="Arial Black" pitchFamily="34" charset="0"/>
              </a:rPr>
              <a:t>Formalism/New Criticism = </a:t>
            </a:r>
            <a:endParaRPr lang="en-US" sz="2400" dirty="0">
              <a:solidFill>
                <a:srgbClr val="FF0000"/>
              </a:solidFill>
              <a:latin typeface="Arial Black" pitchFamily="34" charset="0"/>
            </a:endParaRP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Edwardian Script ITC" pitchFamily="66" charset="0"/>
              </a:rPr>
              <a:t>The Focus of Formalism/New Criticism</a:t>
            </a:r>
            <a:endParaRPr lang="en-US" sz="5400" b="1" dirty="0">
              <a:latin typeface="Edwardian Script ITC" pitchFamily="66" charset="0"/>
            </a:endParaRPr>
          </a:p>
        </p:txBody>
      </p:sp>
      <p:sp>
        <p:nvSpPr>
          <p:cNvPr id="3" name="Content Placeholder 2"/>
          <p:cNvSpPr>
            <a:spLocks noGrp="1"/>
          </p:cNvSpPr>
          <p:nvPr>
            <p:ph idx="1"/>
          </p:nvPr>
        </p:nvSpPr>
        <p:spPr>
          <a:xfrm>
            <a:off x="762000" y="1600200"/>
            <a:ext cx="7467600" cy="3657600"/>
          </a:xfrm>
        </p:spPr>
        <p:txBody>
          <a:bodyPr>
            <a:normAutofit fontScale="92500" lnSpcReduction="10000"/>
          </a:bodyPr>
          <a:lstStyle/>
          <a:p>
            <a:r>
              <a:rPr lang="en-US" dirty="0" smtClean="0"/>
              <a:t>Form, Organization &amp; Structure</a:t>
            </a:r>
          </a:p>
          <a:p>
            <a:r>
              <a:rPr lang="en-US" dirty="0" smtClean="0"/>
              <a:t>Word choice and language</a:t>
            </a:r>
          </a:p>
          <a:p>
            <a:r>
              <a:rPr lang="en-US" dirty="0" smtClean="0"/>
              <a:t>Multiple meanings</a:t>
            </a:r>
          </a:p>
          <a:p>
            <a:r>
              <a:rPr lang="en-US" dirty="0" smtClean="0"/>
              <a:t>Considers work in isolation by disregarding authors intent, historical context, etc</a:t>
            </a:r>
          </a:p>
          <a:p>
            <a:r>
              <a:rPr lang="en-US" dirty="0" smtClean="0"/>
              <a:t>Doesn’t ask </a:t>
            </a:r>
            <a:r>
              <a:rPr lang="en-US" i="1" dirty="0" smtClean="0"/>
              <a:t>who, what, when, where, or why</a:t>
            </a:r>
          </a:p>
          <a:p>
            <a:r>
              <a:rPr lang="en-US" dirty="0" smtClean="0"/>
              <a:t>Asks </a:t>
            </a:r>
            <a:r>
              <a:rPr lang="en-US" i="1" dirty="0" smtClean="0"/>
              <a:t>how</a:t>
            </a:r>
            <a:endParaRPr 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Edwardian Script ITC" pitchFamily="66" charset="0"/>
              </a:rPr>
              <a:t>Formalism &amp; New Criticism in the Real World</a:t>
            </a:r>
            <a:endParaRPr lang="en-US" sz="5400" b="1" dirty="0">
              <a:latin typeface="Edwardian Script ITC" pitchFamily="66" charset="0"/>
            </a:endParaRPr>
          </a:p>
        </p:txBody>
      </p:sp>
      <p:sp>
        <p:nvSpPr>
          <p:cNvPr id="3" name="Content Placeholder 2"/>
          <p:cNvSpPr>
            <a:spLocks noGrp="1"/>
          </p:cNvSpPr>
          <p:nvPr>
            <p:ph idx="1"/>
          </p:nvPr>
        </p:nvSpPr>
        <p:spPr>
          <a:xfrm>
            <a:off x="457200" y="1600201"/>
            <a:ext cx="7696200" cy="2286000"/>
          </a:xfrm>
        </p:spPr>
        <p:txBody>
          <a:bodyPr>
            <a:normAutofit fontScale="92500" lnSpcReduction="20000"/>
          </a:bodyPr>
          <a:lstStyle/>
          <a:p>
            <a:pPr algn="ctr"/>
            <a:r>
              <a:rPr lang="en-US" dirty="0" smtClean="0"/>
              <a:t>Russian Origin</a:t>
            </a:r>
          </a:p>
          <a:p>
            <a:pPr algn="ctr"/>
            <a:r>
              <a:rPr lang="en-US" dirty="0" smtClean="0"/>
              <a:t>Early 20</a:t>
            </a:r>
            <a:r>
              <a:rPr lang="en-US" baseline="30000" dirty="0" smtClean="0"/>
              <a:t>th</a:t>
            </a:r>
            <a:r>
              <a:rPr lang="en-US" dirty="0" smtClean="0"/>
              <a:t> century</a:t>
            </a:r>
          </a:p>
          <a:p>
            <a:pPr algn="ctr"/>
            <a:r>
              <a:rPr lang="en-US" dirty="0" smtClean="0"/>
              <a:t>Dominance</a:t>
            </a:r>
          </a:p>
          <a:p>
            <a:pPr algn="ctr"/>
            <a:r>
              <a:rPr lang="en-US" dirty="0" smtClean="0"/>
              <a:t>Formalism in literature</a:t>
            </a:r>
          </a:p>
          <a:p>
            <a:pPr lvl="1" algn="ctr"/>
            <a:r>
              <a:rPr lang="en-US" dirty="0" smtClean="0"/>
              <a:t>I.A. Richards and William </a:t>
            </a:r>
            <a:r>
              <a:rPr lang="en-US" dirty="0" err="1" smtClean="0"/>
              <a:t>Empson</a:t>
            </a:r>
            <a:endParaRPr lang="en-US" dirty="0" smtClean="0"/>
          </a:p>
          <a:p>
            <a:pPr lvl="1">
              <a:buNone/>
            </a:pPr>
            <a:endParaRPr lang="en-US" dirty="0" smtClean="0"/>
          </a:p>
        </p:txBody>
      </p:sp>
      <p:pic>
        <p:nvPicPr>
          <p:cNvPr id="8194" name="Picture 2" descr="http://thebreakthrough.org/blog/2008/05/02/russia%20map.gif"/>
          <p:cNvPicPr>
            <a:picLocks noChangeAspect="1" noChangeArrowheads="1"/>
          </p:cNvPicPr>
          <p:nvPr/>
        </p:nvPicPr>
        <p:blipFill>
          <a:blip r:embed="rId2" cstate="print"/>
          <a:srcRect/>
          <a:stretch>
            <a:fillRect/>
          </a:stretch>
        </p:blipFill>
        <p:spPr bwMode="auto">
          <a:xfrm>
            <a:off x="228600" y="4343400"/>
            <a:ext cx="2809875" cy="2111231"/>
          </a:xfrm>
          <a:prstGeom prst="rect">
            <a:avLst/>
          </a:prstGeom>
          <a:noFill/>
        </p:spPr>
      </p:pic>
      <p:pic>
        <p:nvPicPr>
          <p:cNvPr id="8198" name="Picture 6" descr="http://www.nndb.com/people/623/000117272/william-empson-1-sized.jpg"/>
          <p:cNvPicPr>
            <a:picLocks noChangeAspect="1" noChangeArrowheads="1"/>
          </p:cNvPicPr>
          <p:nvPr/>
        </p:nvPicPr>
        <p:blipFill>
          <a:blip r:embed="rId3" cstate="print"/>
          <a:srcRect/>
          <a:stretch>
            <a:fillRect/>
          </a:stretch>
        </p:blipFill>
        <p:spPr bwMode="auto">
          <a:xfrm>
            <a:off x="6400800" y="3801850"/>
            <a:ext cx="2009775" cy="2751350"/>
          </a:xfrm>
          <a:prstGeom prst="rect">
            <a:avLst/>
          </a:prstGeom>
          <a:noFill/>
        </p:spPr>
      </p:pic>
      <p:pic>
        <p:nvPicPr>
          <p:cNvPr id="8200" name="Picture 8" descr="http://davidlavery.net/barfield/Images/People/richards.jpg"/>
          <p:cNvPicPr>
            <a:picLocks noChangeAspect="1" noChangeArrowheads="1"/>
          </p:cNvPicPr>
          <p:nvPr/>
        </p:nvPicPr>
        <p:blipFill>
          <a:blip r:embed="rId4" cstate="print"/>
          <a:srcRect/>
          <a:stretch>
            <a:fillRect/>
          </a:stretch>
        </p:blipFill>
        <p:spPr bwMode="auto">
          <a:xfrm>
            <a:off x="3733800" y="4114800"/>
            <a:ext cx="1882982" cy="2557771"/>
          </a:xfrm>
          <a:prstGeom prst="rect">
            <a:avLst/>
          </a:prstGeom>
          <a:noFill/>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Edwardian Script ITC" pitchFamily="66" charset="0"/>
              </a:rPr>
              <a:t>Types of Questions Asked</a:t>
            </a:r>
            <a:endParaRPr lang="en-US" sz="5400" b="1" dirty="0">
              <a:latin typeface="Edwardian Script ITC" pitchFamily="66" charset="0"/>
            </a:endParaRPr>
          </a:p>
        </p:txBody>
      </p:sp>
      <p:sp>
        <p:nvSpPr>
          <p:cNvPr id="3" name="Content Placeholder 2"/>
          <p:cNvSpPr>
            <a:spLocks noGrp="1"/>
          </p:cNvSpPr>
          <p:nvPr>
            <p:ph idx="1"/>
          </p:nvPr>
        </p:nvSpPr>
        <p:spPr>
          <a:xfrm>
            <a:off x="457200" y="1600201"/>
            <a:ext cx="8229600" cy="1600200"/>
          </a:xfrm>
        </p:spPr>
        <p:txBody>
          <a:bodyPr/>
          <a:lstStyle/>
          <a:p>
            <a:pPr algn="ctr"/>
            <a:r>
              <a:rPr lang="en-US" dirty="0" smtClean="0"/>
              <a:t>What is the nationality or era of composition?</a:t>
            </a:r>
          </a:p>
          <a:p>
            <a:pPr algn="ctr"/>
            <a:r>
              <a:rPr lang="en-US" dirty="0" smtClean="0"/>
              <a:t>How do form and content work together?</a:t>
            </a:r>
          </a:p>
        </p:txBody>
      </p:sp>
      <p:pic>
        <p:nvPicPr>
          <p:cNvPr id="5122" name="Picture 2" descr="question-mark.jpg question mark image by dawnologie"/>
          <p:cNvPicPr>
            <a:picLocks noChangeAspect="1" noChangeArrowheads="1"/>
          </p:cNvPicPr>
          <p:nvPr/>
        </p:nvPicPr>
        <p:blipFill>
          <a:blip r:embed="rId2" cstate="print"/>
          <a:srcRect/>
          <a:stretch>
            <a:fillRect/>
          </a:stretch>
        </p:blipFill>
        <p:spPr bwMode="auto">
          <a:xfrm>
            <a:off x="3048000" y="2895600"/>
            <a:ext cx="2857500" cy="3571875"/>
          </a:xfrm>
          <a:prstGeom prst="rect">
            <a:avLst/>
          </a:prstGeom>
          <a:noFill/>
        </p:spPr>
      </p:pic>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5400" b="1" dirty="0" smtClean="0">
                <a:latin typeface="Edwardian Script ITC" pitchFamily="66" charset="0"/>
              </a:rPr>
              <a:t>Advantages/Disadvantages</a:t>
            </a:r>
            <a:endParaRPr lang="en-US" sz="5400" b="1" dirty="0">
              <a:latin typeface="Edwardian Script ITC" pitchFamily="66" charset="0"/>
            </a:endParaRPr>
          </a:p>
        </p:txBody>
      </p:sp>
      <p:graphicFrame>
        <p:nvGraphicFramePr>
          <p:cNvPr id="5" name="Content Placeholder 4"/>
          <p:cNvGraphicFramePr>
            <a:graphicFrameLocks noGrp="1"/>
          </p:cNvGraphicFramePr>
          <p:nvPr>
            <p:ph idx="1"/>
          </p:nvPr>
        </p:nvGraphicFramePr>
        <p:xfrm>
          <a:off x="457200" y="1600200"/>
          <a:ext cx="8229600" cy="452596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8" name="Diagram 7"/>
          <p:cNvGraphicFramePr/>
          <p:nvPr/>
        </p:nvGraphicFramePr>
        <p:xfrm>
          <a:off x="4343400" y="1524000"/>
          <a:ext cx="4191000" cy="4511040"/>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Edwardian Script ITC" pitchFamily="66" charset="0"/>
              </a:rPr>
              <a:t>How Formalism/ New Criticism has Been Used in Class</a:t>
            </a:r>
            <a:endParaRPr lang="en-US" sz="5400" b="1" dirty="0">
              <a:latin typeface="Edwardian Script ITC" pitchFamily="66" charset="0"/>
            </a:endParaRPr>
          </a:p>
        </p:txBody>
      </p:sp>
      <p:sp>
        <p:nvSpPr>
          <p:cNvPr id="3" name="Content Placeholder 2"/>
          <p:cNvSpPr>
            <a:spLocks noGrp="1"/>
          </p:cNvSpPr>
          <p:nvPr>
            <p:ph idx="1"/>
          </p:nvPr>
        </p:nvSpPr>
        <p:spPr>
          <a:xfrm>
            <a:off x="457200" y="1600200"/>
            <a:ext cx="8458200" cy="4525963"/>
          </a:xfrm>
        </p:spPr>
        <p:txBody>
          <a:bodyPr/>
          <a:lstStyle/>
          <a:p>
            <a:r>
              <a:rPr lang="en-US" dirty="0" smtClean="0"/>
              <a:t>A.P. U.S. History</a:t>
            </a:r>
          </a:p>
          <a:p>
            <a:pPr lvl="1"/>
            <a:r>
              <a:rPr lang="en-US" dirty="0" smtClean="0"/>
              <a:t>DBQs: (Sometimes disregard biographical/historical context) </a:t>
            </a:r>
          </a:p>
          <a:p>
            <a:pPr lvl="1">
              <a:buNone/>
            </a:pPr>
            <a:r>
              <a:rPr lang="en-US" dirty="0" smtClean="0"/>
              <a:t>• History in General (Documentations)</a:t>
            </a:r>
          </a:p>
          <a:p>
            <a:pPr lvl="1">
              <a:buNone/>
            </a:pPr>
            <a:r>
              <a:rPr lang="en-US" dirty="0"/>
              <a:t>	</a:t>
            </a:r>
            <a:r>
              <a:rPr lang="en-US" dirty="0" smtClean="0"/>
              <a:t>- The Constitution</a:t>
            </a:r>
          </a:p>
          <a:p>
            <a:pPr lvl="1">
              <a:buNone/>
            </a:pPr>
            <a:r>
              <a:rPr lang="en-US" dirty="0"/>
              <a:t>	</a:t>
            </a:r>
            <a:r>
              <a:rPr lang="en-US" dirty="0" smtClean="0"/>
              <a:t>- The Declaration of Independence</a:t>
            </a:r>
          </a:p>
          <a:p>
            <a:pPr lvl="1">
              <a:buNone/>
            </a:pPr>
            <a:r>
              <a:rPr lang="en-US" dirty="0"/>
              <a:t>	</a:t>
            </a:r>
            <a:r>
              <a:rPr lang="en-US" dirty="0" smtClean="0"/>
              <a:t>- The Bible</a:t>
            </a:r>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5400" b="1" dirty="0" smtClean="0">
                <a:latin typeface="Edwardian Script ITC" pitchFamily="66" charset="0"/>
              </a:rPr>
              <a:t>How is Formalism/New Criticism Applied?</a:t>
            </a:r>
            <a:endParaRPr lang="en-US" sz="5400" b="1" dirty="0">
              <a:latin typeface="Edwardian Script ITC" pitchFamily="66" charset="0"/>
            </a:endParaRPr>
          </a:p>
        </p:txBody>
      </p:sp>
      <p:sp>
        <p:nvSpPr>
          <p:cNvPr id="3" name="Content Placeholder 2"/>
          <p:cNvSpPr>
            <a:spLocks noGrp="1"/>
          </p:cNvSpPr>
          <p:nvPr>
            <p:ph idx="1"/>
          </p:nvPr>
        </p:nvSpPr>
        <p:spPr/>
        <p:txBody>
          <a:bodyPr/>
          <a:lstStyle/>
          <a:p>
            <a:r>
              <a:rPr lang="en-US" dirty="0" smtClean="0"/>
              <a:t>Reading and writing</a:t>
            </a:r>
          </a:p>
          <a:p>
            <a:pPr lvl="1"/>
            <a:r>
              <a:rPr lang="en-US" dirty="0" smtClean="0"/>
              <a:t>Develop new </a:t>
            </a:r>
            <a:r>
              <a:rPr lang="en-US" dirty="0" smtClean="0"/>
              <a:t>analytical </a:t>
            </a:r>
            <a:r>
              <a:rPr lang="en-US" dirty="0" smtClean="0"/>
              <a:t>strategies</a:t>
            </a:r>
          </a:p>
          <a:p>
            <a:r>
              <a:rPr lang="en-US" dirty="0" smtClean="0"/>
              <a:t>Explicating fictional work (preferably poetry or short fiction)</a:t>
            </a:r>
          </a:p>
          <a:p>
            <a:r>
              <a:rPr lang="en-US" dirty="0" smtClean="0"/>
              <a:t>Examples: Law, The Constitution, The Bible, </a:t>
            </a:r>
            <a:r>
              <a:rPr lang="en-US" dirty="0" smtClean="0"/>
              <a:t>etc</a:t>
            </a:r>
            <a:endParaRPr lang="en-US" dirty="0"/>
          </a:p>
        </p:txBody>
      </p:sp>
      <p:pic>
        <p:nvPicPr>
          <p:cNvPr id="2050" name="Picture 2" descr="http://www.campusaccess.com/images/law-school.jpg"/>
          <p:cNvPicPr>
            <a:picLocks noChangeAspect="1" noChangeArrowheads="1"/>
          </p:cNvPicPr>
          <p:nvPr/>
        </p:nvPicPr>
        <p:blipFill>
          <a:blip r:embed="rId2" cstate="print"/>
          <a:srcRect/>
          <a:stretch>
            <a:fillRect/>
          </a:stretch>
        </p:blipFill>
        <p:spPr bwMode="auto">
          <a:xfrm>
            <a:off x="1600200" y="4572000"/>
            <a:ext cx="1876425" cy="2028568"/>
          </a:xfrm>
          <a:prstGeom prst="rect">
            <a:avLst/>
          </a:prstGeom>
          <a:noFill/>
        </p:spPr>
      </p:pic>
      <p:pic>
        <p:nvPicPr>
          <p:cNvPr id="2052" name="Picture 4" descr="http://www.archives.gov/historical-docs/doc-content/images/constitution-m.jpg"/>
          <p:cNvPicPr>
            <a:picLocks noChangeAspect="1" noChangeArrowheads="1"/>
          </p:cNvPicPr>
          <p:nvPr/>
        </p:nvPicPr>
        <p:blipFill>
          <a:blip r:embed="rId3" cstate="print"/>
          <a:srcRect/>
          <a:stretch>
            <a:fillRect/>
          </a:stretch>
        </p:blipFill>
        <p:spPr bwMode="auto">
          <a:xfrm>
            <a:off x="3733800" y="4419600"/>
            <a:ext cx="1828800" cy="2211706"/>
          </a:xfrm>
          <a:prstGeom prst="rect">
            <a:avLst/>
          </a:prstGeom>
          <a:noFill/>
        </p:spPr>
      </p:pic>
      <p:pic>
        <p:nvPicPr>
          <p:cNvPr id="2054" name="Picture 6" descr="http://www.loveisanorientation.com/wp-content/uploads/2009/08/Bible.jpg"/>
          <p:cNvPicPr>
            <a:picLocks noChangeAspect="1" noChangeArrowheads="1"/>
          </p:cNvPicPr>
          <p:nvPr/>
        </p:nvPicPr>
        <p:blipFill>
          <a:blip r:embed="rId4" cstate="print"/>
          <a:srcRect/>
          <a:stretch>
            <a:fillRect/>
          </a:stretch>
        </p:blipFill>
        <p:spPr bwMode="auto">
          <a:xfrm>
            <a:off x="6019800" y="4495800"/>
            <a:ext cx="2071414" cy="2059577"/>
          </a:xfrm>
          <a:prstGeom prst="rect">
            <a:avLst/>
          </a:prstGeom>
          <a:noFill/>
        </p:spPr>
      </p:pic>
    </p:spTree>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160</TotalTime>
  <Words>392</Words>
  <Application>Microsoft Office PowerPoint</Application>
  <PresentationFormat>On-screen Show (4:3)</PresentationFormat>
  <Paragraphs>58</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Formalist/New Critics Literary Criticism</vt:lpstr>
      <vt:lpstr>Slide 2</vt:lpstr>
      <vt:lpstr>What is Formalism/New Criticism?</vt:lpstr>
      <vt:lpstr>The Focus of Formalism/New Criticism</vt:lpstr>
      <vt:lpstr>Formalism &amp; New Criticism in the Real World</vt:lpstr>
      <vt:lpstr>Types of Questions Asked</vt:lpstr>
      <vt:lpstr>Advantages/Disadvantages</vt:lpstr>
      <vt:lpstr>How Formalism/ New Criticism has Been Used in Class</vt:lpstr>
      <vt:lpstr>How is Formalism/New Criticism Applied?</vt:lpstr>
      <vt:lpstr>Bibliography</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Formalist/New Critics Literary Criticism</dc:title>
  <dc:creator>KCATUBIG</dc:creator>
  <cp:lastModifiedBy>kcatubig</cp:lastModifiedBy>
  <cp:revision>21</cp:revision>
  <dcterms:created xsi:type="dcterms:W3CDTF">2010-10-13T17:41:31Z</dcterms:created>
  <dcterms:modified xsi:type="dcterms:W3CDTF">2010-10-20T14:54:36Z</dcterms:modified>
</cp:coreProperties>
</file>